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2" r:id="rId1"/>
  </p:sldMasterIdLst>
  <p:notesMasterIdLst>
    <p:notesMasterId r:id="rId53"/>
  </p:notesMasterIdLst>
  <p:sldIdLst>
    <p:sldId id="257" r:id="rId2"/>
    <p:sldId id="326" r:id="rId3"/>
    <p:sldId id="335" r:id="rId4"/>
    <p:sldId id="260" r:id="rId5"/>
    <p:sldId id="261" r:id="rId6"/>
    <p:sldId id="262" r:id="rId7"/>
    <p:sldId id="263" r:id="rId8"/>
    <p:sldId id="325" r:id="rId9"/>
    <p:sldId id="264" r:id="rId10"/>
    <p:sldId id="265" r:id="rId11"/>
    <p:sldId id="334" r:id="rId12"/>
    <p:sldId id="268" r:id="rId13"/>
    <p:sldId id="269" r:id="rId14"/>
    <p:sldId id="270" r:id="rId15"/>
    <p:sldId id="271" r:id="rId16"/>
    <p:sldId id="272" r:id="rId17"/>
    <p:sldId id="273" r:id="rId18"/>
    <p:sldId id="276" r:id="rId19"/>
    <p:sldId id="292" r:id="rId20"/>
    <p:sldId id="293" r:id="rId21"/>
    <p:sldId id="294" r:id="rId22"/>
    <p:sldId id="299" r:id="rId23"/>
    <p:sldId id="300" r:id="rId24"/>
    <p:sldId id="304" r:id="rId25"/>
    <p:sldId id="307" r:id="rId26"/>
    <p:sldId id="308" r:id="rId27"/>
    <p:sldId id="310" r:id="rId28"/>
    <p:sldId id="311" r:id="rId29"/>
    <p:sldId id="317" r:id="rId30"/>
    <p:sldId id="318" r:id="rId31"/>
    <p:sldId id="319" r:id="rId32"/>
    <p:sldId id="320" r:id="rId33"/>
    <p:sldId id="321" r:id="rId34"/>
    <p:sldId id="328" r:id="rId35"/>
    <p:sldId id="329" r:id="rId36"/>
    <p:sldId id="330" r:id="rId37"/>
    <p:sldId id="336" r:id="rId38"/>
    <p:sldId id="337" r:id="rId39"/>
    <p:sldId id="338" r:id="rId40"/>
    <p:sldId id="339" r:id="rId41"/>
    <p:sldId id="340" r:id="rId42"/>
    <p:sldId id="341" r:id="rId43"/>
    <p:sldId id="342" r:id="rId44"/>
    <p:sldId id="343" r:id="rId45"/>
    <p:sldId id="344" r:id="rId46"/>
    <p:sldId id="345" r:id="rId47"/>
    <p:sldId id="346" r:id="rId48"/>
    <p:sldId id="331" r:id="rId49"/>
    <p:sldId id="333" r:id="rId50"/>
    <p:sldId id="332" r:id="rId51"/>
    <p:sldId id="324"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09" autoAdjust="0"/>
    <p:restoredTop sz="94660"/>
  </p:normalViewPr>
  <p:slideViewPr>
    <p:cSldViewPr>
      <p:cViewPr varScale="1">
        <p:scale>
          <a:sx n="52" d="100"/>
          <a:sy n="52" d="100"/>
        </p:scale>
        <p:origin x="31" y="157"/>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9C066B-BCE8-483C-AB09-D0C78E9C7E0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A9EFC70-FC5F-4408-8DE8-560542BC1DDD}">
      <dgm:prSet phldrT="[Text]" custT="1"/>
      <dgm:spPr/>
      <dgm:t>
        <a:bodyPr/>
        <a:lstStyle/>
        <a:p>
          <a:r>
            <a:rPr lang="en-US" sz="2400" dirty="0"/>
            <a:t>Object oriented</a:t>
          </a:r>
          <a:endParaRPr lang="en-IN" sz="2400" dirty="0"/>
        </a:p>
      </dgm:t>
    </dgm:pt>
    <dgm:pt modelId="{9FE588D4-4051-4B1E-840F-B8FAA6210B23}" type="parTrans" cxnId="{5D277E90-E5DF-4D0D-80BF-942FAFDF5A2A}">
      <dgm:prSet/>
      <dgm:spPr/>
      <dgm:t>
        <a:bodyPr/>
        <a:lstStyle/>
        <a:p>
          <a:endParaRPr lang="en-IN"/>
        </a:p>
      </dgm:t>
    </dgm:pt>
    <dgm:pt modelId="{337DA6D7-F306-452E-AA9C-6F8D9ECBFC5A}" type="sibTrans" cxnId="{5D277E90-E5DF-4D0D-80BF-942FAFDF5A2A}">
      <dgm:prSet/>
      <dgm:spPr/>
      <dgm:t>
        <a:bodyPr/>
        <a:lstStyle/>
        <a:p>
          <a:endParaRPr lang="en-IN"/>
        </a:p>
      </dgm:t>
    </dgm:pt>
    <dgm:pt modelId="{1FCDABA7-11A8-4210-A109-5497AC686A94}">
      <dgm:prSet custT="1"/>
      <dgm:spPr>
        <a:noFill/>
      </dgm:spPr>
      <dgm:t>
        <a:bodyPr/>
        <a:lstStyle/>
        <a:p>
          <a:r>
            <a:rPr lang="en-US" sz="2400" dirty="0"/>
            <a:t> Multithreaded </a:t>
          </a:r>
        </a:p>
      </dgm:t>
    </dgm:pt>
    <dgm:pt modelId="{0575D254-84F2-42BC-B967-7C8F124D5E9D}" type="parTrans" cxnId="{EDD71D47-7BAB-41F7-9770-DFC9C61A323C}">
      <dgm:prSet/>
      <dgm:spPr/>
      <dgm:t>
        <a:bodyPr/>
        <a:lstStyle/>
        <a:p>
          <a:endParaRPr lang="en-IN"/>
        </a:p>
      </dgm:t>
    </dgm:pt>
    <dgm:pt modelId="{72ABBBF6-2CA4-4DA6-BCCC-6FBDDCBFEB02}" type="sibTrans" cxnId="{EDD71D47-7BAB-41F7-9770-DFC9C61A323C}">
      <dgm:prSet/>
      <dgm:spPr/>
      <dgm:t>
        <a:bodyPr/>
        <a:lstStyle/>
        <a:p>
          <a:endParaRPr lang="en-IN"/>
        </a:p>
      </dgm:t>
    </dgm:pt>
    <dgm:pt modelId="{E362F944-0976-4F21-BB57-402727310D2F}">
      <dgm:prSet custT="1"/>
      <dgm:spPr>
        <a:solidFill>
          <a:schemeClr val="accent1"/>
        </a:solidFill>
        <a:ln>
          <a:solidFill>
            <a:schemeClr val="bg1"/>
          </a:solidFill>
        </a:ln>
      </dgm:spPr>
      <dgm:t>
        <a:bodyPr/>
        <a:lstStyle/>
        <a:p>
          <a:r>
            <a:rPr lang="en-US" sz="2400" dirty="0"/>
            <a:t>Dynamic</a:t>
          </a:r>
        </a:p>
      </dgm:t>
    </dgm:pt>
    <dgm:pt modelId="{78E0FA01-AE9A-4C8A-99AD-69D523899D8B}" type="parTrans" cxnId="{4727692F-35B6-4F0B-816B-5A0785686511}">
      <dgm:prSet/>
      <dgm:spPr/>
      <dgm:t>
        <a:bodyPr/>
        <a:lstStyle/>
        <a:p>
          <a:endParaRPr lang="en-IN"/>
        </a:p>
      </dgm:t>
    </dgm:pt>
    <dgm:pt modelId="{601912B4-41C9-4B53-B3B1-2BA2BDB4B9C7}" type="sibTrans" cxnId="{4727692F-35B6-4F0B-816B-5A0785686511}">
      <dgm:prSet/>
      <dgm:spPr/>
      <dgm:t>
        <a:bodyPr/>
        <a:lstStyle/>
        <a:p>
          <a:endParaRPr lang="en-IN"/>
        </a:p>
      </dgm:t>
    </dgm:pt>
    <dgm:pt modelId="{42F41FC1-E38A-43DC-988A-637B90DF63C8}">
      <dgm:prSet custT="1"/>
      <dgm:spPr>
        <a:noFill/>
      </dgm:spPr>
      <dgm:t>
        <a:bodyPr/>
        <a:lstStyle/>
        <a:p>
          <a:r>
            <a:rPr lang="en-US" sz="2400" dirty="0"/>
            <a:t>secure</a:t>
          </a:r>
        </a:p>
      </dgm:t>
    </dgm:pt>
    <dgm:pt modelId="{8B7E935A-B30D-4BF3-81A7-7D7BC4554537}" type="parTrans" cxnId="{B6862ABD-0E61-42F7-9230-5D6CD3D8F249}">
      <dgm:prSet/>
      <dgm:spPr/>
      <dgm:t>
        <a:bodyPr/>
        <a:lstStyle/>
        <a:p>
          <a:endParaRPr lang="en-IN"/>
        </a:p>
      </dgm:t>
    </dgm:pt>
    <dgm:pt modelId="{9E04F3AF-2FB4-4117-95C3-3C7653011CD7}" type="sibTrans" cxnId="{B6862ABD-0E61-42F7-9230-5D6CD3D8F249}">
      <dgm:prSet/>
      <dgm:spPr/>
      <dgm:t>
        <a:bodyPr/>
        <a:lstStyle/>
        <a:p>
          <a:endParaRPr lang="en-IN"/>
        </a:p>
      </dgm:t>
    </dgm:pt>
    <dgm:pt modelId="{9C967977-C227-4842-9B9F-36B04D878E64}">
      <dgm:prSet custT="1"/>
      <dgm:spPr>
        <a:noFill/>
      </dgm:spPr>
      <dgm:t>
        <a:bodyPr/>
        <a:lstStyle/>
        <a:p>
          <a:r>
            <a:rPr lang="en-US" sz="2400" dirty="0"/>
            <a:t>Portable	</a:t>
          </a:r>
        </a:p>
      </dgm:t>
    </dgm:pt>
    <dgm:pt modelId="{DA76CFE3-431D-44B0-A74E-42CDB625163F}" type="parTrans" cxnId="{BFDDF12F-93E3-455E-9AFE-96EC2F9E62C9}">
      <dgm:prSet/>
      <dgm:spPr/>
      <dgm:t>
        <a:bodyPr/>
        <a:lstStyle/>
        <a:p>
          <a:endParaRPr lang="en-IN"/>
        </a:p>
      </dgm:t>
    </dgm:pt>
    <dgm:pt modelId="{8B144F97-1999-4356-8485-A476F9335885}" type="sibTrans" cxnId="{BFDDF12F-93E3-455E-9AFE-96EC2F9E62C9}">
      <dgm:prSet/>
      <dgm:spPr/>
      <dgm:t>
        <a:bodyPr/>
        <a:lstStyle/>
        <a:p>
          <a:endParaRPr lang="en-IN"/>
        </a:p>
      </dgm:t>
    </dgm:pt>
    <dgm:pt modelId="{C7548EC3-12AA-41C1-859D-A93424FCD59E}">
      <dgm:prSet custT="1"/>
      <dgm:spPr/>
      <dgm:t>
        <a:bodyPr/>
        <a:lstStyle/>
        <a:p>
          <a:r>
            <a:rPr lang="en-US" sz="2400" dirty="0"/>
            <a:t>High performance </a:t>
          </a:r>
        </a:p>
      </dgm:t>
    </dgm:pt>
    <dgm:pt modelId="{62407BA3-F95E-4698-AC10-27926C812AFB}" type="parTrans" cxnId="{0E12A349-E549-45D7-91AC-4A2AB173DD5D}">
      <dgm:prSet/>
      <dgm:spPr/>
      <dgm:t>
        <a:bodyPr/>
        <a:lstStyle/>
        <a:p>
          <a:endParaRPr lang="en-IN"/>
        </a:p>
      </dgm:t>
    </dgm:pt>
    <dgm:pt modelId="{D8800286-922C-4D59-B377-B862B957B6A0}" type="sibTrans" cxnId="{0E12A349-E549-45D7-91AC-4A2AB173DD5D}">
      <dgm:prSet/>
      <dgm:spPr/>
      <dgm:t>
        <a:bodyPr/>
        <a:lstStyle/>
        <a:p>
          <a:endParaRPr lang="en-IN"/>
        </a:p>
      </dgm:t>
    </dgm:pt>
    <dgm:pt modelId="{D5876266-0A9F-49DB-A7A2-6F067EEBA739}" type="pres">
      <dgm:prSet presAssocID="{5E9C066B-BCE8-483C-AB09-D0C78E9C7E05}" presName="linear" presStyleCnt="0">
        <dgm:presLayoutVars>
          <dgm:animLvl val="lvl"/>
          <dgm:resizeHandles val="exact"/>
        </dgm:presLayoutVars>
      </dgm:prSet>
      <dgm:spPr/>
      <dgm:t>
        <a:bodyPr/>
        <a:lstStyle/>
        <a:p>
          <a:endParaRPr lang="en-IN"/>
        </a:p>
      </dgm:t>
    </dgm:pt>
    <dgm:pt modelId="{384461D8-0002-4ABE-A7A3-90AB8F332213}" type="pres">
      <dgm:prSet presAssocID="{CA9EFC70-FC5F-4408-8DE8-560542BC1DDD}" presName="parentText" presStyleLbl="node1" presStyleIdx="0" presStyleCnt="6" custLinFactY="-932" custLinFactNeighborX="7317" custLinFactNeighborY="-100000">
        <dgm:presLayoutVars>
          <dgm:chMax val="0"/>
          <dgm:bulletEnabled val="1"/>
        </dgm:presLayoutVars>
      </dgm:prSet>
      <dgm:spPr/>
      <dgm:t>
        <a:bodyPr/>
        <a:lstStyle/>
        <a:p>
          <a:endParaRPr lang="en-IN"/>
        </a:p>
      </dgm:t>
    </dgm:pt>
    <dgm:pt modelId="{A1669C18-C9D6-44AF-B3DB-D2D4975753AE}" type="pres">
      <dgm:prSet presAssocID="{337DA6D7-F306-452E-AA9C-6F8D9ECBFC5A}" presName="spacer" presStyleCnt="0"/>
      <dgm:spPr/>
    </dgm:pt>
    <dgm:pt modelId="{5EEC448A-3E18-4E00-AB26-A8388CFC7C08}" type="pres">
      <dgm:prSet presAssocID="{1FCDABA7-11A8-4210-A109-5497AC686A94}" presName="parentText" presStyleLbl="node1" presStyleIdx="1" presStyleCnt="6">
        <dgm:presLayoutVars>
          <dgm:chMax val="0"/>
          <dgm:bulletEnabled val="1"/>
        </dgm:presLayoutVars>
      </dgm:prSet>
      <dgm:spPr/>
      <dgm:t>
        <a:bodyPr/>
        <a:lstStyle/>
        <a:p>
          <a:endParaRPr lang="en-IN"/>
        </a:p>
      </dgm:t>
    </dgm:pt>
    <dgm:pt modelId="{764A8097-B683-43F3-8EF5-484B76E698A8}" type="pres">
      <dgm:prSet presAssocID="{72ABBBF6-2CA4-4DA6-BCCC-6FBDDCBFEB02}" presName="spacer" presStyleCnt="0"/>
      <dgm:spPr/>
    </dgm:pt>
    <dgm:pt modelId="{7255873F-A557-4A56-A659-EAA076D929BB}" type="pres">
      <dgm:prSet presAssocID="{E362F944-0976-4F21-BB57-402727310D2F}" presName="parentText" presStyleLbl="node1" presStyleIdx="2" presStyleCnt="6">
        <dgm:presLayoutVars>
          <dgm:chMax val="0"/>
          <dgm:bulletEnabled val="1"/>
        </dgm:presLayoutVars>
      </dgm:prSet>
      <dgm:spPr/>
      <dgm:t>
        <a:bodyPr/>
        <a:lstStyle/>
        <a:p>
          <a:endParaRPr lang="en-IN"/>
        </a:p>
      </dgm:t>
    </dgm:pt>
    <dgm:pt modelId="{1CB79155-225E-4D5B-B128-22021E8595D1}" type="pres">
      <dgm:prSet presAssocID="{601912B4-41C9-4B53-B3B1-2BA2BDB4B9C7}" presName="spacer" presStyleCnt="0"/>
      <dgm:spPr/>
    </dgm:pt>
    <dgm:pt modelId="{2223EEB5-6D45-45BD-A61D-7B3DAEB61344}" type="pres">
      <dgm:prSet presAssocID="{9C967977-C227-4842-9B9F-36B04D878E64}" presName="parentText" presStyleLbl="node1" presStyleIdx="3" presStyleCnt="6">
        <dgm:presLayoutVars>
          <dgm:chMax val="0"/>
          <dgm:bulletEnabled val="1"/>
        </dgm:presLayoutVars>
      </dgm:prSet>
      <dgm:spPr/>
      <dgm:t>
        <a:bodyPr/>
        <a:lstStyle/>
        <a:p>
          <a:endParaRPr lang="en-IN"/>
        </a:p>
      </dgm:t>
    </dgm:pt>
    <dgm:pt modelId="{39D4DDAB-080C-4563-A6FF-4728FCC7AA27}" type="pres">
      <dgm:prSet presAssocID="{8B144F97-1999-4356-8485-A476F9335885}" presName="spacer" presStyleCnt="0"/>
      <dgm:spPr/>
    </dgm:pt>
    <dgm:pt modelId="{CFD009BF-14EA-4515-B251-7761ACE91C48}" type="pres">
      <dgm:prSet presAssocID="{C7548EC3-12AA-41C1-859D-A93424FCD59E}" presName="parentText" presStyleLbl="node1" presStyleIdx="4" presStyleCnt="6">
        <dgm:presLayoutVars>
          <dgm:chMax val="0"/>
          <dgm:bulletEnabled val="1"/>
        </dgm:presLayoutVars>
      </dgm:prSet>
      <dgm:spPr/>
      <dgm:t>
        <a:bodyPr/>
        <a:lstStyle/>
        <a:p>
          <a:endParaRPr lang="en-IN"/>
        </a:p>
      </dgm:t>
    </dgm:pt>
    <dgm:pt modelId="{46CEB207-0BAF-4A05-8AF1-48AD96AFF81A}" type="pres">
      <dgm:prSet presAssocID="{D8800286-922C-4D59-B377-B862B957B6A0}" presName="spacer" presStyleCnt="0"/>
      <dgm:spPr/>
    </dgm:pt>
    <dgm:pt modelId="{18BD19A0-0778-4FCE-9C2A-E50D0CFABD38}" type="pres">
      <dgm:prSet presAssocID="{42F41FC1-E38A-43DC-988A-637B90DF63C8}" presName="parentText" presStyleLbl="node1" presStyleIdx="5" presStyleCnt="6">
        <dgm:presLayoutVars>
          <dgm:chMax val="0"/>
          <dgm:bulletEnabled val="1"/>
        </dgm:presLayoutVars>
      </dgm:prSet>
      <dgm:spPr/>
      <dgm:t>
        <a:bodyPr/>
        <a:lstStyle/>
        <a:p>
          <a:endParaRPr lang="en-IN"/>
        </a:p>
      </dgm:t>
    </dgm:pt>
  </dgm:ptLst>
  <dgm:cxnLst>
    <dgm:cxn modelId="{4727692F-35B6-4F0B-816B-5A0785686511}" srcId="{5E9C066B-BCE8-483C-AB09-D0C78E9C7E05}" destId="{E362F944-0976-4F21-BB57-402727310D2F}" srcOrd="2" destOrd="0" parTransId="{78E0FA01-AE9A-4C8A-99AD-69D523899D8B}" sibTransId="{601912B4-41C9-4B53-B3B1-2BA2BDB4B9C7}"/>
    <dgm:cxn modelId="{7FBECF90-9CCD-495C-81D8-68A4BC0211D1}" type="presOf" srcId="{42F41FC1-E38A-43DC-988A-637B90DF63C8}" destId="{18BD19A0-0778-4FCE-9C2A-E50D0CFABD38}" srcOrd="0" destOrd="0" presId="urn:microsoft.com/office/officeart/2005/8/layout/vList2"/>
    <dgm:cxn modelId="{EDD71D47-7BAB-41F7-9770-DFC9C61A323C}" srcId="{5E9C066B-BCE8-483C-AB09-D0C78E9C7E05}" destId="{1FCDABA7-11A8-4210-A109-5497AC686A94}" srcOrd="1" destOrd="0" parTransId="{0575D254-84F2-42BC-B967-7C8F124D5E9D}" sibTransId="{72ABBBF6-2CA4-4DA6-BCCC-6FBDDCBFEB02}"/>
    <dgm:cxn modelId="{DD19EBFB-7E4E-4089-B771-B05E67D8DE3A}" type="presOf" srcId="{1FCDABA7-11A8-4210-A109-5497AC686A94}" destId="{5EEC448A-3E18-4E00-AB26-A8388CFC7C08}" srcOrd="0" destOrd="0" presId="urn:microsoft.com/office/officeart/2005/8/layout/vList2"/>
    <dgm:cxn modelId="{9F097937-2292-45F2-A0A4-1BF97EA47F7F}" type="presOf" srcId="{5E9C066B-BCE8-483C-AB09-D0C78E9C7E05}" destId="{D5876266-0A9F-49DB-A7A2-6F067EEBA739}" srcOrd="0" destOrd="0" presId="urn:microsoft.com/office/officeart/2005/8/layout/vList2"/>
    <dgm:cxn modelId="{7AA44AB5-4115-4858-BEC4-FD4DF98564D5}" type="presOf" srcId="{9C967977-C227-4842-9B9F-36B04D878E64}" destId="{2223EEB5-6D45-45BD-A61D-7B3DAEB61344}" srcOrd="0" destOrd="0" presId="urn:microsoft.com/office/officeart/2005/8/layout/vList2"/>
    <dgm:cxn modelId="{C644DA32-BE8D-4131-844E-AD62756C3F71}" type="presOf" srcId="{C7548EC3-12AA-41C1-859D-A93424FCD59E}" destId="{CFD009BF-14EA-4515-B251-7761ACE91C48}" srcOrd="0" destOrd="0" presId="urn:microsoft.com/office/officeart/2005/8/layout/vList2"/>
    <dgm:cxn modelId="{CE09DE33-8B7D-490C-9FF1-2C3175BA0444}" type="presOf" srcId="{E362F944-0976-4F21-BB57-402727310D2F}" destId="{7255873F-A557-4A56-A659-EAA076D929BB}" srcOrd="0" destOrd="0" presId="urn:microsoft.com/office/officeart/2005/8/layout/vList2"/>
    <dgm:cxn modelId="{BFDDF12F-93E3-455E-9AFE-96EC2F9E62C9}" srcId="{5E9C066B-BCE8-483C-AB09-D0C78E9C7E05}" destId="{9C967977-C227-4842-9B9F-36B04D878E64}" srcOrd="3" destOrd="0" parTransId="{DA76CFE3-431D-44B0-A74E-42CDB625163F}" sibTransId="{8B144F97-1999-4356-8485-A476F9335885}"/>
    <dgm:cxn modelId="{A7E7C21D-1AB3-46CD-B6D0-528008045E04}" type="presOf" srcId="{CA9EFC70-FC5F-4408-8DE8-560542BC1DDD}" destId="{384461D8-0002-4ABE-A7A3-90AB8F332213}" srcOrd="0" destOrd="0" presId="urn:microsoft.com/office/officeart/2005/8/layout/vList2"/>
    <dgm:cxn modelId="{0E12A349-E549-45D7-91AC-4A2AB173DD5D}" srcId="{5E9C066B-BCE8-483C-AB09-D0C78E9C7E05}" destId="{C7548EC3-12AA-41C1-859D-A93424FCD59E}" srcOrd="4" destOrd="0" parTransId="{62407BA3-F95E-4698-AC10-27926C812AFB}" sibTransId="{D8800286-922C-4D59-B377-B862B957B6A0}"/>
    <dgm:cxn modelId="{5D277E90-E5DF-4D0D-80BF-942FAFDF5A2A}" srcId="{5E9C066B-BCE8-483C-AB09-D0C78E9C7E05}" destId="{CA9EFC70-FC5F-4408-8DE8-560542BC1DDD}" srcOrd="0" destOrd="0" parTransId="{9FE588D4-4051-4B1E-840F-B8FAA6210B23}" sibTransId="{337DA6D7-F306-452E-AA9C-6F8D9ECBFC5A}"/>
    <dgm:cxn modelId="{B6862ABD-0E61-42F7-9230-5D6CD3D8F249}" srcId="{5E9C066B-BCE8-483C-AB09-D0C78E9C7E05}" destId="{42F41FC1-E38A-43DC-988A-637B90DF63C8}" srcOrd="5" destOrd="0" parTransId="{8B7E935A-B30D-4BF3-81A7-7D7BC4554537}" sibTransId="{9E04F3AF-2FB4-4117-95C3-3C7653011CD7}"/>
    <dgm:cxn modelId="{1E836A84-EF32-438F-AA4F-FAEBB38BFCFD}" type="presParOf" srcId="{D5876266-0A9F-49DB-A7A2-6F067EEBA739}" destId="{384461D8-0002-4ABE-A7A3-90AB8F332213}" srcOrd="0" destOrd="0" presId="urn:microsoft.com/office/officeart/2005/8/layout/vList2"/>
    <dgm:cxn modelId="{E3C24AEA-1B13-4A7C-B0D8-585E7C3C209B}" type="presParOf" srcId="{D5876266-0A9F-49DB-A7A2-6F067EEBA739}" destId="{A1669C18-C9D6-44AF-B3DB-D2D4975753AE}" srcOrd="1" destOrd="0" presId="urn:microsoft.com/office/officeart/2005/8/layout/vList2"/>
    <dgm:cxn modelId="{9A11492B-84A3-4560-B8FF-CB8A9B918F0C}" type="presParOf" srcId="{D5876266-0A9F-49DB-A7A2-6F067EEBA739}" destId="{5EEC448A-3E18-4E00-AB26-A8388CFC7C08}" srcOrd="2" destOrd="0" presId="urn:microsoft.com/office/officeart/2005/8/layout/vList2"/>
    <dgm:cxn modelId="{4282FECA-D703-45D1-98DC-83D0E5220DBE}" type="presParOf" srcId="{D5876266-0A9F-49DB-A7A2-6F067EEBA739}" destId="{764A8097-B683-43F3-8EF5-484B76E698A8}" srcOrd="3" destOrd="0" presId="urn:microsoft.com/office/officeart/2005/8/layout/vList2"/>
    <dgm:cxn modelId="{9F806F34-A01F-4E64-8AAB-AF0B69EC61BA}" type="presParOf" srcId="{D5876266-0A9F-49DB-A7A2-6F067EEBA739}" destId="{7255873F-A557-4A56-A659-EAA076D929BB}" srcOrd="4" destOrd="0" presId="urn:microsoft.com/office/officeart/2005/8/layout/vList2"/>
    <dgm:cxn modelId="{28102919-7FFC-4BEC-9010-4EFF74047B33}" type="presParOf" srcId="{D5876266-0A9F-49DB-A7A2-6F067EEBA739}" destId="{1CB79155-225E-4D5B-B128-22021E8595D1}" srcOrd="5" destOrd="0" presId="urn:microsoft.com/office/officeart/2005/8/layout/vList2"/>
    <dgm:cxn modelId="{07F4C98A-9AB5-4C00-AF0C-AB91E749C07A}" type="presParOf" srcId="{D5876266-0A9F-49DB-A7A2-6F067EEBA739}" destId="{2223EEB5-6D45-45BD-A61D-7B3DAEB61344}" srcOrd="6" destOrd="0" presId="urn:microsoft.com/office/officeart/2005/8/layout/vList2"/>
    <dgm:cxn modelId="{C54B1278-B96B-4E71-9C0D-E572F4A9F78E}" type="presParOf" srcId="{D5876266-0A9F-49DB-A7A2-6F067EEBA739}" destId="{39D4DDAB-080C-4563-A6FF-4728FCC7AA27}" srcOrd="7" destOrd="0" presId="urn:microsoft.com/office/officeart/2005/8/layout/vList2"/>
    <dgm:cxn modelId="{7D5D50DD-EF9A-4F4C-9D77-0ECB6429CB7E}" type="presParOf" srcId="{D5876266-0A9F-49DB-A7A2-6F067EEBA739}" destId="{CFD009BF-14EA-4515-B251-7761ACE91C48}" srcOrd="8" destOrd="0" presId="urn:microsoft.com/office/officeart/2005/8/layout/vList2"/>
    <dgm:cxn modelId="{30A64A59-08C1-4BAC-B59D-A05EFAC7EAC0}" type="presParOf" srcId="{D5876266-0A9F-49DB-A7A2-6F067EEBA739}" destId="{46CEB207-0BAF-4A05-8AF1-48AD96AFF81A}" srcOrd="9" destOrd="0" presId="urn:microsoft.com/office/officeart/2005/8/layout/vList2"/>
    <dgm:cxn modelId="{4D2C6CD2-A221-498C-BB16-97F49A636A90}" type="presParOf" srcId="{D5876266-0A9F-49DB-A7A2-6F067EEBA739}" destId="{18BD19A0-0778-4FCE-9C2A-E50D0CFABD38}" srcOrd="10" destOrd="0" presId="urn:microsoft.com/office/officeart/2005/8/layout/vList2"/>
  </dgm:cxnLst>
  <dgm:bg>
    <a:solidFill>
      <a:schemeClr val="accent2">
        <a:lumMod val="75000"/>
        <a:alpha val="81000"/>
      </a:schemeClr>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960F27-BE21-4222-AAB9-8E0B644D5DC4}"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IN"/>
        </a:p>
      </dgm:t>
    </dgm:pt>
    <dgm:pt modelId="{2A93DF0B-4F6B-43BD-B006-4C03C4B27699}">
      <dgm:prSet custT="1"/>
      <dgm:spPr>
        <a:solidFill>
          <a:srgbClr val="92D050">
            <a:alpha val="90000"/>
          </a:srgbClr>
        </a:solidFill>
      </dgm:spPr>
      <dgm:t>
        <a:bodyPr/>
        <a:lstStyle/>
        <a:p>
          <a:r>
            <a:rPr lang="en-US" sz="2000" dirty="0"/>
            <a:t>The Java platform has two components:</a:t>
          </a:r>
        </a:p>
      </dgm:t>
    </dgm:pt>
    <dgm:pt modelId="{4B930097-804C-44AF-A0CB-1EC107F06CCB}" type="parTrans" cxnId="{714374A2-236C-4072-A69A-EA271EE660E6}">
      <dgm:prSet/>
      <dgm:spPr/>
      <dgm:t>
        <a:bodyPr/>
        <a:lstStyle/>
        <a:p>
          <a:endParaRPr lang="en-IN"/>
        </a:p>
      </dgm:t>
    </dgm:pt>
    <dgm:pt modelId="{2AA99567-2E14-4987-8065-AC051B92A3C9}" type="sibTrans" cxnId="{714374A2-236C-4072-A69A-EA271EE660E6}">
      <dgm:prSet/>
      <dgm:spPr/>
      <dgm:t>
        <a:bodyPr/>
        <a:lstStyle/>
        <a:p>
          <a:endParaRPr lang="en-IN"/>
        </a:p>
      </dgm:t>
    </dgm:pt>
    <dgm:pt modelId="{0344A1EF-2298-4A93-9122-FA925FB6D594}">
      <dgm:prSet custT="1"/>
      <dgm:spPr>
        <a:solidFill>
          <a:srgbClr val="00B0F0">
            <a:alpha val="90000"/>
          </a:srgbClr>
        </a:solidFill>
      </dgm:spPr>
      <dgm:t>
        <a:bodyPr/>
        <a:lstStyle/>
        <a:p>
          <a:r>
            <a:rPr lang="en-US" sz="2000" dirty="0"/>
            <a:t>The </a:t>
          </a:r>
          <a:r>
            <a:rPr lang="en-US" sz="2000" i="1" dirty="0"/>
            <a:t>Java Virtual Machine</a:t>
          </a:r>
          <a:r>
            <a:rPr lang="en-US" sz="2000" dirty="0"/>
            <a:t> </a:t>
          </a:r>
        </a:p>
      </dgm:t>
    </dgm:pt>
    <dgm:pt modelId="{B0E7BE77-2A54-4A7C-BC1B-A22841516AE4}" type="parTrans" cxnId="{304E841B-BFB5-427F-93DC-772FFFECDA5E}">
      <dgm:prSet/>
      <dgm:spPr/>
      <dgm:t>
        <a:bodyPr/>
        <a:lstStyle/>
        <a:p>
          <a:endParaRPr lang="en-IN"/>
        </a:p>
      </dgm:t>
    </dgm:pt>
    <dgm:pt modelId="{E5CA0861-EAD6-459D-941F-35BE4FD461DE}" type="sibTrans" cxnId="{304E841B-BFB5-427F-93DC-772FFFECDA5E}">
      <dgm:prSet/>
      <dgm:spPr/>
      <dgm:t>
        <a:bodyPr/>
        <a:lstStyle/>
        <a:p>
          <a:endParaRPr lang="en-IN"/>
        </a:p>
      </dgm:t>
    </dgm:pt>
    <dgm:pt modelId="{07FFBB0E-36FA-4C4E-84F7-AF4931E9B6C1}">
      <dgm:prSet custT="1"/>
      <dgm:spPr>
        <a:solidFill>
          <a:srgbClr val="00B0F0">
            <a:alpha val="90000"/>
          </a:srgbClr>
        </a:solidFill>
      </dgm:spPr>
      <dgm:t>
        <a:bodyPr/>
        <a:lstStyle/>
        <a:p>
          <a:r>
            <a:rPr lang="en-US" sz="2000" dirty="0"/>
            <a:t>The </a:t>
          </a:r>
          <a:r>
            <a:rPr lang="en-US" sz="2000" i="1" dirty="0"/>
            <a:t>Java Application Programming           Interface</a:t>
          </a:r>
          <a:r>
            <a:rPr lang="en-US" sz="2000" dirty="0"/>
            <a:t> (API) </a:t>
          </a:r>
        </a:p>
      </dgm:t>
    </dgm:pt>
    <dgm:pt modelId="{6C5F3284-954D-4978-A5F0-DA3FB055B627}" type="parTrans" cxnId="{DF34FE9D-94B5-4517-92C5-1167EB2DAFF0}">
      <dgm:prSet/>
      <dgm:spPr/>
      <dgm:t>
        <a:bodyPr/>
        <a:lstStyle/>
        <a:p>
          <a:endParaRPr lang="en-IN"/>
        </a:p>
      </dgm:t>
    </dgm:pt>
    <dgm:pt modelId="{D58F57B2-17BE-4C43-BFF5-F16595972884}" type="sibTrans" cxnId="{DF34FE9D-94B5-4517-92C5-1167EB2DAFF0}">
      <dgm:prSet/>
      <dgm:spPr/>
      <dgm:t>
        <a:bodyPr/>
        <a:lstStyle/>
        <a:p>
          <a:endParaRPr lang="en-IN"/>
        </a:p>
      </dgm:t>
    </dgm:pt>
    <dgm:pt modelId="{D0AB54B6-F7A6-40C5-B7CC-1D392E84AC52}" type="pres">
      <dgm:prSet presAssocID="{33960F27-BE21-4222-AAB9-8E0B644D5DC4}" presName="hierChild1" presStyleCnt="0">
        <dgm:presLayoutVars>
          <dgm:chPref val="1"/>
          <dgm:dir/>
          <dgm:animOne val="branch"/>
          <dgm:animLvl val="lvl"/>
          <dgm:resizeHandles/>
        </dgm:presLayoutVars>
      </dgm:prSet>
      <dgm:spPr/>
      <dgm:t>
        <a:bodyPr/>
        <a:lstStyle/>
        <a:p>
          <a:endParaRPr lang="en-IN"/>
        </a:p>
      </dgm:t>
    </dgm:pt>
    <dgm:pt modelId="{B1395E6D-6245-4FE9-A3FB-E666B0C39DA7}" type="pres">
      <dgm:prSet presAssocID="{2A93DF0B-4F6B-43BD-B006-4C03C4B27699}" presName="hierRoot1" presStyleCnt="0"/>
      <dgm:spPr/>
    </dgm:pt>
    <dgm:pt modelId="{405F9AD4-D23B-43F3-9A9D-6181F8CBD461}" type="pres">
      <dgm:prSet presAssocID="{2A93DF0B-4F6B-43BD-B006-4C03C4B27699}" presName="composite" presStyleCnt="0"/>
      <dgm:spPr/>
    </dgm:pt>
    <dgm:pt modelId="{0306EB7E-131F-4C50-B03C-2F7D99B0FA8B}" type="pres">
      <dgm:prSet presAssocID="{2A93DF0B-4F6B-43BD-B006-4C03C4B27699}" presName="background" presStyleLbl="node0" presStyleIdx="0" presStyleCnt="1"/>
      <dgm:spPr/>
    </dgm:pt>
    <dgm:pt modelId="{775645EC-9996-47FF-97E3-0C48CC37B463}" type="pres">
      <dgm:prSet presAssocID="{2A93DF0B-4F6B-43BD-B006-4C03C4B27699}" presName="text" presStyleLbl="fgAcc0" presStyleIdx="0" presStyleCnt="1" custScaleX="199247" custLinFactNeighborX="4100" custLinFactNeighborY="-3920">
        <dgm:presLayoutVars>
          <dgm:chPref val="3"/>
        </dgm:presLayoutVars>
      </dgm:prSet>
      <dgm:spPr/>
      <dgm:t>
        <a:bodyPr/>
        <a:lstStyle/>
        <a:p>
          <a:endParaRPr lang="en-IN"/>
        </a:p>
      </dgm:t>
    </dgm:pt>
    <dgm:pt modelId="{CE8185E1-5683-4629-8E8E-032E43A11C1E}" type="pres">
      <dgm:prSet presAssocID="{2A93DF0B-4F6B-43BD-B006-4C03C4B27699}" presName="hierChild2" presStyleCnt="0"/>
      <dgm:spPr/>
    </dgm:pt>
    <dgm:pt modelId="{FCF19812-8AAC-4AD3-ACB0-6EC5D9408C2A}" type="pres">
      <dgm:prSet presAssocID="{B0E7BE77-2A54-4A7C-BC1B-A22841516AE4}" presName="Name10" presStyleLbl="parChTrans1D2" presStyleIdx="0" presStyleCnt="2"/>
      <dgm:spPr/>
      <dgm:t>
        <a:bodyPr/>
        <a:lstStyle/>
        <a:p>
          <a:endParaRPr lang="en-IN"/>
        </a:p>
      </dgm:t>
    </dgm:pt>
    <dgm:pt modelId="{8CFB8ABF-574F-439D-B31A-AC28E9871C04}" type="pres">
      <dgm:prSet presAssocID="{0344A1EF-2298-4A93-9122-FA925FB6D594}" presName="hierRoot2" presStyleCnt="0"/>
      <dgm:spPr/>
    </dgm:pt>
    <dgm:pt modelId="{E9282354-9955-4161-8123-FACBFF993E05}" type="pres">
      <dgm:prSet presAssocID="{0344A1EF-2298-4A93-9122-FA925FB6D594}" presName="composite2" presStyleCnt="0"/>
      <dgm:spPr/>
    </dgm:pt>
    <dgm:pt modelId="{03802423-A1EA-41A4-959E-F005E5920B44}" type="pres">
      <dgm:prSet presAssocID="{0344A1EF-2298-4A93-9122-FA925FB6D594}" presName="background2" presStyleLbl="node2" presStyleIdx="0" presStyleCnt="2"/>
      <dgm:spPr/>
    </dgm:pt>
    <dgm:pt modelId="{38BA14B4-482F-4702-BBFA-694C7FECC03C}" type="pres">
      <dgm:prSet presAssocID="{0344A1EF-2298-4A93-9122-FA925FB6D594}" presName="text2" presStyleLbl="fgAcc2" presStyleIdx="0" presStyleCnt="2">
        <dgm:presLayoutVars>
          <dgm:chPref val="3"/>
        </dgm:presLayoutVars>
      </dgm:prSet>
      <dgm:spPr/>
      <dgm:t>
        <a:bodyPr/>
        <a:lstStyle/>
        <a:p>
          <a:endParaRPr lang="en-IN"/>
        </a:p>
      </dgm:t>
    </dgm:pt>
    <dgm:pt modelId="{3F9C9DC9-45D5-498B-AD44-18D85A48AA69}" type="pres">
      <dgm:prSet presAssocID="{0344A1EF-2298-4A93-9122-FA925FB6D594}" presName="hierChild3" presStyleCnt="0"/>
      <dgm:spPr/>
    </dgm:pt>
    <dgm:pt modelId="{F79DBAA6-4745-4F4D-B8A8-AB26B2CD1B98}" type="pres">
      <dgm:prSet presAssocID="{6C5F3284-954D-4978-A5F0-DA3FB055B627}" presName="Name10" presStyleLbl="parChTrans1D2" presStyleIdx="1" presStyleCnt="2"/>
      <dgm:spPr/>
      <dgm:t>
        <a:bodyPr/>
        <a:lstStyle/>
        <a:p>
          <a:endParaRPr lang="en-IN"/>
        </a:p>
      </dgm:t>
    </dgm:pt>
    <dgm:pt modelId="{7996E3FC-75C2-4554-903C-C16EACCDFAF7}" type="pres">
      <dgm:prSet presAssocID="{07FFBB0E-36FA-4C4E-84F7-AF4931E9B6C1}" presName="hierRoot2" presStyleCnt="0"/>
      <dgm:spPr/>
    </dgm:pt>
    <dgm:pt modelId="{217BAE07-89C7-4BE2-8E85-BDEB7E913142}" type="pres">
      <dgm:prSet presAssocID="{07FFBB0E-36FA-4C4E-84F7-AF4931E9B6C1}" presName="composite2" presStyleCnt="0"/>
      <dgm:spPr/>
    </dgm:pt>
    <dgm:pt modelId="{B9FF8186-CBAF-4277-9A55-829845617B99}" type="pres">
      <dgm:prSet presAssocID="{07FFBB0E-36FA-4C4E-84F7-AF4931E9B6C1}" presName="background2" presStyleLbl="node2" presStyleIdx="1" presStyleCnt="2"/>
      <dgm:spPr/>
    </dgm:pt>
    <dgm:pt modelId="{427AA11F-CB9D-46A6-856F-56B2879089EB}" type="pres">
      <dgm:prSet presAssocID="{07FFBB0E-36FA-4C4E-84F7-AF4931E9B6C1}" presName="text2" presStyleLbl="fgAcc2" presStyleIdx="1" presStyleCnt="2">
        <dgm:presLayoutVars>
          <dgm:chPref val="3"/>
        </dgm:presLayoutVars>
      </dgm:prSet>
      <dgm:spPr/>
      <dgm:t>
        <a:bodyPr/>
        <a:lstStyle/>
        <a:p>
          <a:endParaRPr lang="en-IN"/>
        </a:p>
      </dgm:t>
    </dgm:pt>
    <dgm:pt modelId="{AA32D91A-A83C-450D-AAB0-A8472FFBCC81}" type="pres">
      <dgm:prSet presAssocID="{07FFBB0E-36FA-4C4E-84F7-AF4931E9B6C1}" presName="hierChild3" presStyleCnt="0"/>
      <dgm:spPr/>
    </dgm:pt>
  </dgm:ptLst>
  <dgm:cxnLst>
    <dgm:cxn modelId="{DF34FE9D-94B5-4517-92C5-1167EB2DAFF0}" srcId="{2A93DF0B-4F6B-43BD-B006-4C03C4B27699}" destId="{07FFBB0E-36FA-4C4E-84F7-AF4931E9B6C1}" srcOrd="1" destOrd="0" parTransId="{6C5F3284-954D-4978-A5F0-DA3FB055B627}" sibTransId="{D58F57B2-17BE-4C43-BFF5-F16595972884}"/>
    <dgm:cxn modelId="{304E841B-BFB5-427F-93DC-772FFFECDA5E}" srcId="{2A93DF0B-4F6B-43BD-B006-4C03C4B27699}" destId="{0344A1EF-2298-4A93-9122-FA925FB6D594}" srcOrd="0" destOrd="0" parTransId="{B0E7BE77-2A54-4A7C-BC1B-A22841516AE4}" sibTransId="{E5CA0861-EAD6-459D-941F-35BE4FD461DE}"/>
    <dgm:cxn modelId="{BA939B0B-B30E-46C8-B84F-8C3ACEDE5141}" type="presOf" srcId="{B0E7BE77-2A54-4A7C-BC1B-A22841516AE4}" destId="{FCF19812-8AAC-4AD3-ACB0-6EC5D9408C2A}" srcOrd="0" destOrd="0" presId="urn:microsoft.com/office/officeart/2005/8/layout/hierarchy1"/>
    <dgm:cxn modelId="{714374A2-236C-4072-A69A-EA271EE660E6}" srcId="{33960F27-BE21-4222-AAB9-8E0B644D5DC4}" destId="{2A93DF0B-4F6B-43BD-B006-4C03C4B27699}" srcOrd="0" destOrd="0" parTransId="{4B930097-804C-44AF-A0CB-1EC107F06CCB}" sibTransId="{2AA99567-2E14-4987-8065-AC051B92A3C9}"/>
    <dgm:cxn modelId="{ACAE36BD-9C75-4AFB-9F22-71F34ABCFF07}" type="presOf" srcId="{2A93DF0B-4F6B-43BD-B006-4C03C4B27699}" destId="{775645EC-9996-47FF-97E3-0C48CC37B463}" srcOrd="0" destOrd="0" presId="urn:microsoft.com/office/officeart/2005/8/layout/hierarchy1"/>
    <dgm:cxn modelId="{9D55F98E-5D8F-40EC-AD72-3A0E69AC0E72}" type="presOf" srcId="{6C5F3284-954D-4978-A5F0-DA3FB055B627}" destId="{F79DBAA6-4745-4F4D-B8A8-AB26B2CD1B98}" srcOrd="0" destOrd="0" presId="urn:microsoft.com/office/officeart/2005/8/layout/hierarchy1"/>
    <dgm:cxn modelId="{F1A9BC7D-91E5-40CE-8C0A-6941B3A6E738}" type="presOf" srcId="{0344A1EF-2298-4A93-9122-FA925FB6D594}" destId="{38BA14B4-482F-4702-BBFA-694C7FECC03C}" srcOrd="0" destOrd="0" presId="urn:microsoft.com/office/officeart/2005/8/layout/hierarchy1"/>
    <dgm:cxn modelId="{A791375A-3880-48F7-ABF1-6925FD7AB826}" type="presOf" srcId="{33960F27-BE21-4222-AAB9-8E0B644D5DC4}" destId="{D0AB54B6-F7A6-40C5-B7CC-1D392E84AC52}" srcOrd="0" destOrd="0" presId="urn:microsoft.com/office/officeart/2005/8/layout/hierarchy1"/>
    <dgm:cxn modelId="{B9583117-6190-4F17-B60D-EF0FE1DD1F87}" type="presOf" srcId="{07FFBB0E-36FA-4C4E-84F7-AF4931E9B6C1}" destId="{427AA11F-CB9D-46A6-856F-56B2879089EB}" srcOrd="0" destOrd="0" presId="urn:microsoft.com/office/officeart/2005/8/layout/hierarchy1"/>
    <dgm:cxn modelId="{FC927F09-A7A5-4934-93AC-524F298D7373}" type="presParOf" srcId="{D0AB54B6-F7A6-40C5-B7CC-1D392E84AC52}" destId="{B1395E6D-6245-4FE9-A3FB-E666B0C39DA7}" srcOrd="0" destOrd="0" presId="urn:microsoft.com/office/officeart/2005/8/layout/hierarchy1"/>
    <dgm:cxn modelId="{721496A6-22E9-4330-9A95-9955CF454482}" type="presParOf" srcId="{B1395E6D-6245-4FE9-A3FB-E666B0C39DA7}" destId="{405F9AD4-D23B-43F3-9A9D-6181F8CBD461}" srcOrd="0" destOrd="0" presId="urn:microsoft.com/office/officeart/2005/8/layout/hierarchy1"/>
    <dgm:cxn modelId="{6EEEA698-63D0-4C76-A14D-4CF215564180}" type="presParOf" srcId="{405F9AD4-D23B-43F3-9A9D-6181F8CBD461}" destId="{0306EB7E-131F-4C50-B03C-2F7D99B0FA8B}" srcOrd="0" destOrd="0" presId="urn:microsoft.com/office/officeart/2005/8/layout/hierarchy1"/>
    <dgm:cxn modelId="{520063E9-8309-4DF9-B943-28D73F3C3E41}" type="presParOf" srcId="{405F9AD4-D23B-43F3-9A9D-6181F8CBD461}" destId="{775645EC-9996-47FF-97E3-0C48CC37B463}" srcOrd="1" destOrd="0" presId="urn:microsoft.com/office/officeart/2005/8/layout/hierarchy1"/>
    <dgm:cxn modelId="{8FE3F5C9-DA0C-40E6-B382-5FA80A6BF24C}" type="presParOf" srcId="{B1395E6D-6245-4FE9-A3FB-E666B0C39DA7}" destId="{CE8185E1-5683-4629-8E8E-032E43A11C1E}" srcOrd="1" destOrd="0" presId="urn:microsoft.com/office/officeart/2005/8/layout/hierarchy1"/>
    <dgm:cxn modelId="{DD11CEC8-16DD-4E68-BD9F-C69754151689}" type="presParOf" srcId="{CE8185E1-5683-4629-8E8E-032E43A11C1E}" destId="{FCF19812-8AAC-4AD3-ACB0-6EC5D9408C2A}" srcOrd="0" destOrd="0" presId="urn:microsoft.com/office/officeart/2005/8/layout/hierarchy1"/>
    <dgm:cxn modelId="{1F0363E9-1FAE-4B07-A603-99F8C8A06295}" type="presParOf" srcId="{CE8185E1-5683-4629-8E8E-032E43A11C1E}" destId="{8CFB8ABF-574F-439D-B31A-AC28E9871C04}" srcOrd="1" destOrd="0" presId="urn:microsoft.com/office/officeart/2005/8/layout/hierarchy1"/>
    <dgm:cxn modelId="{B274B1FC-20E4-458E-A276-CB5A9BFDFC13}" type="presParOf" srcId="{8CFB8ABF-574F-439D-B31A-AC28E9871C04}" destId="{E9282354-9955-4161-8123-FACBFF993E05}" srcOrd="0" destOrd="0" presId="urn:microsoft.com/office/officeart/2005/8/layout/hierarchy1"/>
    <dgm:cxn modelId="{D7FFFC71-CBD0-40B5-9D3C-248E081B8928}" type="presParOf" srcId="{E9282354-9955-4161-8123-FACBFF993E05}" destId="{03802423-A1EA-41A4-959E-F005E5920B44}" srcOrd="0" destOrd="0" presId="urn:microsoft.com/office/officeart/2005/8/layout/hierarchy1"/>
    <dgm:cxn modelId="{EA9B1F52-16F9-46F7-96C0-A26CEAF6EDBD}" type="presParOf" srcId="{E9282354-9955-4161-8123-FACBFF993E05}" destId="{38BA14B4-482F-4702-BBFA-694C7FECC03C}" srcOrd="1" destOrd="0" presId="urn:microsoft.com/office/officeart/2005/8/layout/hierarchy1"/>
    <dgm:cxn modelId="{CE2E2CE3-3756-46E5-95D3-11DF59E28D0D}" type="presParOf" srcId="{8CFB8ABF-574F-439D-B31A-AC28E9871C04}" destId="{3F9C9DC9-45D5-498B-AD44-18D85A48AA69}" srcOrd="1" destOrd="0" presId="urn:microsoft.com/office/officeart/2005/8/layout/hierarchy1"/>
    <dgm:cxn modelId="{BDF80397-7741-42F6-A49D-4ED0C61013F7}" type="presParOf" srcId="{CE8185E1-5683-4629-8E8E-032E43A11C1E}" destId="{F79DBAA6-4745-4F4D-B8A8-AB26B2CD1B98}" srcOrd="2" destOrd="0" presId="urn:microsoft.com/office/officeart/2005/8/layout/hierarchy1"/>
    <dgm:cxn modelId="{1B98CE9A-D219-4390-88FC-3F3C46A9F183}" type="presParOf" srcId="{CE8185E1-5683-4629-8E8E-032E43A11C1E}" destId="{7996E3FC-75C2-4554-903C-C16EACCDFAF7}" srcOrd="3" destOrd="0" presId="urn:microsoft.com/office/officeart/2005/8/layout/hierarchy1"/>
    <dgm:cxn modelId="{54282EAA-6058-47D8-BA56-B71142A14CEE}" type="presParOf" srcId="{7996E3FC-75C2-4554-903C-C16EACCDFAF7}" destId="{217BAE07-89C7-4BE2-8E85-BDEB7E913142}" srcOrd="0" destOrd="0" presId="urn:microsoft.com/office/officeart/2005/8/layout/hierarchy1"/>
    <dgm:cxn modelId="{E3646451-028C-4055-B7FB-D7BA0FE2717D}" type="presParOf" srcId="{217BAE07-89C7-4BE2-8E85-BDEB7E913142}" destId="{B9FF8186-CBAF-4277-9A55-829845617B99}" srcOrd="0" destOrd="0" presId="urn:microsoft.com/office/officeart/2005/8/layout/hierarchy1"/>
    <dgm:cxn modelId="{C3163ECC-8CF5-49B9-92BF-BB57E84B1104}" type="presParOf" srcId="{217BAE07-89C7-4BE2-8E85-BDEB7E913142}" destId="{427AA11F-CB9D-46A6-856F-56B2879089EB}" srcOrd="1" destOrd="0" presId="urn:microsoft.com/office/officeart/2005/8/layout/hierarchy1"/>
    <dgm:cxn modelId="{0C1E1FAA-3264-486A-8081-578B3153F0AB}" type="presParOf" srcId="{7996E3FC-75C2-4554-903C-C16EACCDFAF7}" destId="{AA32D91A-A83C-450D-AAB0-A8472FFBCC81}"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gi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D010669-A6DB-4F25-8174-7347532DFA43}" type="datetimeFigureOut">
              <a:rPr lang="en-US" smtClean="0"/>
              <a:t>3/27/2025</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688A77-E37E-4C1C-994C-44EA09D51606}" type="slidenum">
              <a:rPr lang="en-IN" smtClean="0"/>
              <a:t>‹#›</a:t>
            </a:fld>
            <a:endParaRPr lang="en-IN"/>
          </a:p>
        </p:txBody>
      </p:sp>
    </p:spTree>
    <p:extLst>
      <p:ext uri="{BB962C8B-B14F-4D97-AF65-F5344CB8AC3E}">
        <p14:creationId xmlns:p14="http://schemas.microsoft.com/office/powerpoint/2010/main" val="120167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err="1">
                <a:latin typeface="Arial" pitchFamily="34" charset="0"/>
              </a:rPr>
              <a:t>Servlets</a:t>
            </a:r>
            <a:r>
              <a:rPr lang="en-GB" sz="1200" dirty="0">
                <a:latin typeface="Arial" pitchFamily="34" charset="0"/>
              </a:rPr>
              <a:t> are invoked through a URL which means that a </a:t>
            </a:r>
            <a:r>
              <a:rPr lang="en-GB" sz="1200" dirty="0" err="1">
                <a:latin typeface="Arial" pitchFamily="34" charset="0"/>
              </a:rPr>
              <a:t>servlet</a:t>
            </a:r>
            <a:r>
              <a:rPr lang="en-GB" sz="1200" dirty="0">
                <a:latin typeface="Arial" pitchFamily="34" charset="0"/>
              </a:rPr>
              <a:t> can be invoked from a browser.</a:t>
            </a: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err="1">
                <a:latin typeface="Arial" pitchFamily="34" charset="0"/>
              </a:rPr>
              <a:t>Servlets</a:t>
            </a:r>
            <a:r>
              <a:rPr lang="en-GB" sz="1200" dirty="0">
                <a:latin typeface="Arial" pitchFamily="34" charset="0"/>
              </a:rPr>
              <a:t> can be passed parameters via the HTTP request.</a:t>
            </a:r>
          </a:p>
          <a:p>
            <a:r>
              <a:rPr lang="en-US" sz="1200" b="1" kern="1200" baseline="0" dirty="0">
                <a:solidFill>
                  <a:schemeClr val="tx1"/>
                </a:solidFill>
                <a:latin typeface="+mn-lt"/>
                <a:ea typeface="+mn-ea"/>
                <a:cs typeface="+mn-cs"/>
              </a:rPr>
              <a:t>Read explicit data sent by client (form data)</a:t>
            </a:r>
          </a:p>
          <a:p>
            <a:r>
              <a:rPr lang="en-US" sz="1200" kern="1200" baseline="0" dirty="0">
                <a:solidFill>
                  <a:schemeClr val="tx1"/>
                </a:solidFill>
                <a:latin typeface="+mn-lt"/>
                <a:ea typeface="+mn-ea"/>
                <a:cs typeface="+mn-cs"/>
              </a:rPr>
              <a:t>• </a:t>
            </a:r>
            <a:r>
              <a:rPr lang="en-US" sz="1200" b="1" kern="1200" baseline="0" dirty="0">
                <a:solidFill>
                  <a:schemeClr val="tx1"/>
                </a:solidFill>
                <a:latin typeface="+mn-lt"/>
                <a:ea typeface="+mn-ea"/>
                <a:cs typeface="+mn-cs"/>
              </a:rPr>
              <a:t>Read implicit data sent by client</a:t>
            </a:r>
          </a:p>
          <a:p>
            <a:r>
              <a:rPr lang="en-US" sz="1200" b="1" kern="1200" baseline="0" dirty="0">
                <a:solidFill>
                  <a:schemeClr val="tx1"/>
                </a:solidFill>
                <a:latin typeface="+mn-lt"/>
                <a:ea typeface="+mn-ea"/>
                <a:cs typeface="+mn-cs"/>
              </a:rPr>
              <a:t>(request headers)</a:t>
            </a:r>
          </a:p>
          <a:p>
            <a:r>
              <a:rPr lang="en-US" sz="1200" kern="1200" baseline="0" dirty="0">
                <a:solidFill>
                  <a:schemeClr val="tx1"/>
                </a:solidFill>
                <a:latin typeface="+mn-lt"/>
                <a:ea typeface="+mn-ea"/>
                <a:cs typeface="+mn-cs"/>
              </a:rPr>
              <a:t>• </a:t>
            </a:r>
            <a:r>
              <a:rPr lang="en-US" sz="1200" b="1" kern="1200" baseline="0" dirty="0">
                <a:solidFill>
                  <a:schemeClr val="tx1"/>
                </a:solidFill>
                <a:latin typeface="+mn-lt"/>
                <a:ea typeface="+mn-ea"/>
                <a:cs typeface="+mn-cs"/>
              </a:rPr>
              <a:t>Generate the results</a:t>
            </a:r>
          </a:p>
          <a:p>
            <a:r>
              <a:rPr lang="en-US" sz="1200" kern="1200" baseline="0" dirty="0">
                <a:solidFill>
                  <a:schemeClr val="tx1"/>
                </a:solidFill>
                <a:latin typeface="+mn-lt"/>
                <a:ea typeface="+mn-ea"/>
                <a:cs typeface="+mn-cs"/>
              </a:rPr>
              <a:t>• </a:t>
            </a:r>
            <a:r>
              <a:rPr lang="en-US" sz="1200" b="1" kern="1200" baseline="0" dirty="0">
                <a:solidFill>
                  <a:schemeClr val="tx1"/>
                </a:solidFill>
                <a:latin typeface="+mn-lt"/>
                <a:ea typeface="+mn-ea"/>
                <a:cs typeface="+mn-cs"/>
              </a:rPr>
              <a:t>Send the explicit data back to client (HTML)</a:t>
            </a:r>
          </a:p>
          <a:p>
            <a:r>
              <a:rPr lang="en-US" sz="1200" kern="1200" baseline="0" dirty="0">
                <a:solidFill>
                  <a:schemeClr val="tx1"/>
                </a:solidFill>
                <a:latin typeface="+mn-lt"/>
                <a:ea typeface="+mn-ea"/>
                <a:cs typeface="+mn-cs"/>
              </a:rPr>
              <a:t>• </a:t>
            </a:r>
            <a:r>
              <a:rPr lang="en-US" sz="1200" b="1" kern="1200" baseline="0" dirty="0">
                <a:solidFill>
                  <a:schemeClr val="tx1"/>
                </a:solidFill>
                <a:latin typeface="+mn-lt"/>
                <a:ea typeface="+mn-ea"/>
                <a:cs typeface="+mn-cs"/>
              </a:rPr>
              <a:t>Send the implicit data to client</a:t>
            </a:r>
          </a:p>
          <a:p>
            <a:r>
              <a:rPr lang="en-US" sz="1200" b="1" kern="1200" baseline="0" dirty="0">
                <a:solidFill>
                  <a:schemeClr val="tx1"/>
                </a:solidFill>
                <a:latin typeface="+mn-lt"/>
                <a:ea typeface="+mn-ea"/>
                <a:cs typeface="+mn-cs"/>
              </a:rPr>
              <a:t>(status codes and response headers)</a:t>
            </a: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endParaRPr lang="en-GB" sz="1200" b="1" dirty="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F4B51233-F078-4F4D-A874-6C902BF0D562}" type="slidenum">
              <a:rPr lang="en-US" smtClean="0"/>
              <a:pPr/>
              <a:t>15</a:t>
            </a:fld>
            <a:endParaRPr lang="en-US"/>
          </a:p>
        </p:txBody>
      </p:sp>
    </p:spTree>
    <p:extLst>
      <p:ext uri="{BB962C8B-B14F-4D97-AF65-F5344CB8AC3E}">
        <p14:creationId xmlns:p14="http://schemas.microsoft.com/office/powerpoint/2010/main" val="3012070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 This includes an HTML form on a Web </a:t>
            </a:r>
            <a:r>
              <a:rPr lang="en-US" dirty="0" err="1"/>
              <a:t>PAge</a:t>
            </a:r>
            <a:endParaRPr lang="en-US" dirty="0"/>
          </a:p>
          <a:p>
            <a:r>
              <a:rPr lang="en-US" dirty="0"/>
              <a:t> This includes cookies, media types and the browser understands, and so forth.</a:t>
            </a:r>
          </a:p>
          <a:p>
            <a:r>
              <a:rPr lang="en-US" dirty="0"/>
              <a:t> This process may require talking to a database, invoking a Web service, or computing the response directly.</a:t>
            </a:r>
          </a:p>
          <a:p>
            <a:pPr>
              <a:buFont typeface="Arial" pitchFamily="34" charset="0"/>
              <a:buChar char="•"/>
            </a:pPr>
            <a:r>
              <a:rPr lang="en-US" dirty="0"/>
              <a:t>This document can be sent in a variety of formats, including text (HTML or XML), binary (GIF images), Excel, etc.</a:t>
            </a:r>
          </a:p>
          <a:p>
            <a:r>
              <a:rPr lang="en-US" b="1" dirty="0">
                <a:solidFill>
                  <a:schemeClr val="bg1"/>
                </a:solidFill>
              </a:rPr>
              <a:t>. This includes telling the browsers or other clients what </a:t>
            </a:r>
          </a:p>
          <a:p>
            <a:r>
              <a:rPr lang="en-US" b="1" dirty="0">
                <a:solidFill>
                  <a:schemeClr val="bg1"/>
                </a:solidFill>
              </a:rPr>
              <a:t>type of document is being returned (e.g., HTML), setting cookies and caching parameters, and other such tasks.</a:t>
            </a:r>
          </a:p>
          <a:p>
            <a:endParaRPr lang="en-US" dirty="0"/>
          </a:p>
          <a:p>
            <a:endParaRPr lang="en-US" dirty="0"/>
          </a:p>
        </p:txBody>
      </p:sp>
      <p:sp>
        <p:nvSpPr>
          <p:cNvPr id="4" name="Slide Number Placeholder 3"/>
          <p:cNvSpPr>
            <a:spLocks noGrp="1"/>
          </p:cNvSpPr>
          <p:nvPr>
            <p:ph type="sldNum" sz="quarter" idx="10"/>
          </p:nvPr>
        </p:nvSpPr>
        <p:spPr/>
        <p:txBody>
          <a:bodyPr/>
          <a:lstStyle/>
          <a:p>
            <a:fld id="{F4B51233-F078-4F4D-A874-6C902BF0D562}" type="slidenum">
              <a:rPr lang="en-US" smtClean="0"/>
              <a:pPr/>
              <a:t>16</a:t>
            </a:fld>
            <a:endParaRPr lang="en-US"/>
          </a:p>
        </p:txBody>
      </p:sp>
    </p:spTree>
    <p:extLst>
      <p:ext uri="{BB962C8B-B14F-4D97-AF65-F5344CB8AC3E}">
        <p14:creationId xmlns:p14="http://schemas.microsoft.com/office/powerpoint/2010/main" val="2955086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a:latin typeface="Arial" pitchFamily="34" charset="0"/>
              </a:rPr>
              <a:t>When a servlet is FIRST requested, it is loaded into the servlet engine.</a:t>
            </a: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a:latin typeface="Arial" pitchFamily="34" charset="0"/>
              </a:rPr>
              <a:t>Once initialization is complete, the request is then forwarded to the appropriate method (</a:t>
            </a:r>
            <a:r>
              <a:rPr lang="en-GB" sz="1200" dirty="0" err="1">
                <a:latin typeface="Arial" pitchFamily="34" charset="0"/>
              </a:rPr>
              <a:t>ie</a:t>
            </a:r>
            <a:r>
              <a:rPr lang="en-GB" sz="1200" dirty="0">
                <a:latin typeface="Arial" pitchFamily="34" charset="0"/>
              </a:rPr>
              <a:t>. </a:t>
            </a:r>
            <a:r>
              <a:rPr lang="en-GB" sz="1200" dirty="0" err="1">
                <a:latin typeface="Arial" pitchFamily="34" charset="0"/>
              </a:rPr>
              <a:t>doGet</a:t>
            </a:r>
            <a:r>
              <a:rPr lang="en-GB" sz="1200" dirty="0">
                <a:latin typeface="Arial" pitchFamily="34" charset="0"/>
              </a:rPr>
              <a:t> or </a:t>
            </a:r>
            <a:r>
              <a:rPr lang="en-GB" sz="1200" dirty="0" err="1">
                <a:latin typeface="Arial" pitchFamily="34" charset="0"/>
              </a:rPr>
              <a:t>doPost</a:t>
            </a:r>
            <a:r>
              <a:rPr lang="en-GB" sz="1200" dirty="0">
                <a:latin typeface="Arial" pitchFamily="34" charset="0"/>
              </a:rPr>
              <a:t>)</a:t>
            </a: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a:latin typeface="Arial" pitchFamily="34" charset="0"/>
              </a:rPr>
              <a:t>The </a:t>
            </a:r>
            <a:r>
              <a:rPr lang="en-GB" sz="1200" dirty="0" err="1">
                <a:latin typeface="Arial" pitchFamily="34" charset="0"/>
              </a:rPr>
              <a:t>servlet</a:t>
            </a:r>
            <a:r>
              <a:rPr lang="en-GB" sz="1200" dirty="0">
                <a:latin typeface="Arial" pitchFamily="34" charset="0"/>
              </a:rPr>
              <a:t> is then held in memory.  Subsequent requests are simply forwarded to the </a:t>
            </a:r>
            <a:r>
              <a:rPr lang="en-GB" sz="1200" dirty="0" err="1">
                <a:latin typeface="Arial" pitchFamily="34" charset="0"/>
              </a:rPr>
              <a:t>servlet</a:t>
            </a:r>
            <a:r>
              <a:rPr lang="en-GB" sz="1200" dirty="0">
                <a:latin typeface="Arial" pitchFamily="34" charset="0"/>
              </a:rPr>
              <a:t> object.</a:t>
            </a: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a:latin typeface="Arial" pitchFamily="34" charset="0"/>
              </a:rPr>
              <a:t>When the engine wishes to remove the </a:t>
            </a:r>
            <a:r>
              <a:rPr lang="en-GB" sz="1200" dirty="0" err="1">
                <a:latin typeface="Arial" pitchFamily="34" charset="0"/>
              </a:rPr>
              <a:t>servlet</a:t>
            </a:r>
            <a:r>
              <a:rPr lang="en-GB" sz="1200" dirty="0">
                <a:latin typeface="Arial" pitchFamily="34" charset="0"/>
              </a:rPr>
              <a:t>, its destroy() method is invoked.</a:t>
            </a:r>
          </a:p>
          <a:p>
            <a:pPr marL="341313" indent="-341313">
              <a:spcBef>
                <a:spcPts val="413"/>
              </a:spcBef>
              <a:buClr>
                <a:srgbClr val="000000"/>
              </a:buClr>
              <a:buSzPct val="105000"/>
              <a:buFont typeface="Times New Roman" pitchFamily="18" charset="0"/>
              <a:buNone/>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endParaRPr lang="en-GB" sz="1200" dirty="0">
              <a:latin typeface="Arial" pitchFamily="34" charset="0"/>
            </a:endParaRPr>
          </a:p>
          <a:p>
            <a:pPr marL="341313" indent="-341313">
              <a:spcBef>
                <a:spcPts val="413"/>
              </a:spcBef>
              <a:buClr>
                <a:srgbClr val="000000"/>
              </a:buClr>
              <a:buSzPct val="105000"/>
              <a:buFont typeface="Times New Roman" pitchFamily="18" charset="0"/>
              <a:buBlip>
                <a:blip r:embed="rId3"/>
              </a:buBlip>
              <a:tabLst>
                <a:tab pos="341313" algn="l"/>
                <a:tab pos="1255713" algn="l"/>
                <a:tab pos="2170113" algn="l"/>
                <a:tab pos="3084513" algn="l"/>
                <a:tab pos="3998913" algn="l"/>
                <a:tab pos="4913313" algn="l"/>
                <a:tab pos="5827713" algn="l"/>
                <a:tab pos="6742113" algn="l"/>
                <a:tab pos="7656513" algn="l"/>
                <a:tab pos="8570913" algn="l"/>
                <a:tab pos="9485313" algn="l"/>
                <a:tab pos="10399713" algn="l"/>
              </a:tabLst>
            </a:pPr>
            <a:r>
              <a:rPr lang="en-GB" sz="1200" dirty="0">
                <a:latin typeface="Arial" pitchFamily="34" charset="0"/>
              </a:rPr>
              <a:t>NOTE: </a:t>
            </a:r>
            <a:r>
              <a:rPr lang="en-GB" sz="1200" dirty="0" err="1">
                <a:latin typeface="Arial" pitchFamily="34" charset="0"/>
              </a:rPr>
              <a:t>Servlets</a:t>
            </a:r>
            <a:r>
              <a:rPr lang="en-GB" sz="1200" dirty="0">
                <a:latin typeface="Arial" pitchFamily="34" charset="0"/>
              </a:rPr>
              <a:t> can receive multiple requests for multiple clients at any given time.  Therefore, </a:t>
            </a:r>
            <a:r>
              <a:rPr lang="en-GB" sz="1200" dirty="0" err="1">
                <a:latin typeface="Arial" pitchFamily="34" charset="0"/>
              </a:rPr>
              <a:t>servlets</a:t>
            </a:r>
            <a:r>
              <a:rPr lang="en-GB" sz="1200" dirty="0">
                <a:latin typeface="Arial" pitchFamily="34" charset="0"/>
              </a:rPr>
              <a:t> must be thread safe</a:t>
            </a:r>
          </a:p>
          <a:p>
            <a:endParaRPr lang="en-US" dirty="0"/>
          </a:p>
        </p:txBody>
      </p:sp>
      <p:sp>
        <p:nvSpPr>
          <p:cNvPr id="4" name="Slide Number Placeholder 3"/>
          <p:cNvSpPr>
            <a:spLocks noGrp="1"/>
          </p:cNvSpPr>
          <p:nvPr>
            <p:ph type="sldNum" sz="quarter" idx="10"/>
          </p:nvPr>
        </p:nvSpPr>
        <p:spPr/>
        <p:txBody>
          <a:bodyPr/>
          <a:lstStyle/>
          <a:p>
            <a:fld id="{F4B51233-F078-4F4D-A874-6C902BF0D562}" type="slidenum">
              <a:rPr lang="en-US" smtClean="0"/>
              <a:pPr/>
              <a:t>17</a:t>
            </a:fld>
            <a:endParaRPr lang="en-US"/>
          </a:p>
        </p:txBody>
      </p:sp>
    </p:spTree>
    <p:extLst>
      <p:ext uri="{BB962C8B-B14F-4D97-AF65-F5344CB8AC3E}">
        <p14:creationId xmlns:p14="http://schemas.microsoft.com/office/powerpoint/2010/main" val="2772280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JSP engine This conversion is very simple in which all template text is converted to </a:t>
            </a:r>
            <a:r>
              <a:rPr lang="en-US" dirty="0" err="1"/>
              <a:t>println</a:t>
            </a:r>
            <a:r>
              <a:rPr lang="en-US" dirty="0"/>
              <a:t>( ) statements and all JSP elements are converted to Java code that implements the corresponding dynamic behavior of the page.</a:t>
            </a:r>
            <a:r>
              <a:rPr lang="en-US" sz="1200" b="0" i="0" kern="1200" dirty="0">
                <a:solidFill>
                  <a:schemeClr val="tx1"/>
                </a:solidFill>
                <a:latin typeface="+mn-lt"/>
                <a:ea typeface="+mn-ea"/>
                <a:cs typeface="+mn-cs"/>
              </a:rPr>
              <a:t> JSP engine compiles the servlet into an executable class and forwards the original request to a servlet engine. A part of the web server called the servlet engine loads the Servlet class and executes it. During execution, the servlet produces an output in HTML format, which the servlet engine passes to the web server inside an HTTP response.</a:t>
            </a:r>
          </a:p>
          <a:p>
            <a:r>
              <a:rPr lang="en-US" sz="1200" b="0" i="0" kern="1200" dirty="0">
                <a:solidFill>
                  <a:schemeClr val="tx1"/>
                </a:solidFill>
                <a:latin typeface="+mn-lt"/>
                <a:ea typeface="+mn-ea"/>
                <a:cs typeface="+mn-cs"/>
              </a:rPr>
              <a:t>The web server forwards the HTTP response to your browser in terms of static HTML content.</a:t>
            </a:r>
          </a:p>
          <a:p>
            <a:r>
              <a:rPr lang="en-US" sz="1200" b="0" i="0" kern="1200" dirty="0">
                <a:solidFill>
                  <a:schemeClr val="tx1"/>
                </a:solidFill>
                <a:latin typeface="+mn-lt"/>
                <a:ea typeface="+mn-ea"/>
                <a:cs typeface="+mn-cs"/>
              </a:rPr>
              <a:t>Finally web browser handles the dynamically generated HTML page inside the HTTP response exactly as if it were a static page.</a:t>
            </a:r>
          </a:p>
          <a:p>
            <a:endParaRPr lang="en-US" dirty="0"/>
          </a:p>
          <a:p>
            <a:r>
              <a:rPr lang="en-US" dirty="0"/>
              <a:t>The JSP engine compiles the servlet into an executable class and forwards the original request to a servlet </a:t>
            </a:r>
            <a:r>
              <a:rPr lang="en-US" dirty="0" err="1"/>
              <a:t>engin</a:t>
            </a:r>
            <a:endParaRPr lang="en-US" dirty="0"/>
          </a:p>
        </p:txBody>
      </p:sp>
      <p:sp>
        <p:nvSpPr>
          <p:cNvPr id="4" name="Slide Number Placeholder 3"/>
          <p:cNvSpPr>
            <a:spLocks noGrp="1"/>
          </p:cNvSpPr>
          <p:nvPr>
            <p:ph type="sldNum" sz="quarter" idx="10"/>
          </p:nvPr>
        </p:nvSpPr>
        <p:spPr/>
        <p:txBody>
          <a:bodyPr/>
          <a:lstStyle/>
          <a:p>
            <a:fld id="{94C1AA81-C062-4557-9194-123507851B7D}" type="slidenum">
              <a:rPr lang="en-US" smtClean="0"/>
              <a:pPr/>
              <a:t>23</a:t>
            </a:fld>
            <a:endParaRPr lang="en-US"/>
          </a:p>
        </p:txBody>
      </p:sp>
    </p:spTree>
    <p:extLst>
      <p:ext uri="{BB962C8B-B14F-4D97-AF65-F5344CB8AC3E}">
        <p14:creationId xmlns:p14="http://schemas.microsoft.com/office/powerpoint/2010/main" val="4057260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a:t>
            </a:r>
            <a:endParaRPr lang="en-US" dirty="0"/>
          </a:p>
        </p:txBody>
      </p:sp>
      <p:sp>
        <p:nvSpPr>
          <p:cNvPr id="4" name="Slide Number Placeholder 3"/>
          <p:cNvSpPr>
            <a:spLocks noGrp="1"/>
          </p:cNvSpPr>
          <p:nvPr>
            <p:ph type="sldNum" sz="quarter" idx="10"/>
          </p:nvPr>
        </p:nvSpPr>
        <p:spPr/>
        <p:txBody>
          <a:bodyPr/>
          <a:lstStyle/>
          <a:p>
            <a:fld id="{94C1AA81-C062-4557-9194-123507851B7D}" type="slidenum">
              <a:rPr lang="en-US" smtClean="0"/>
              <a:pPr/>
              <a:t>24</a:t>
            </a:fld>
            <a:endParaRPr lang="en-US"/>
          </a:p>
        </p:txBody>
      </p:sp>
    </p:spTree>
    <p:extLst>
      <p:ext uri="{BB962C8B-B14F-4D97-AF65-F5344CB8AC3E}">
        <p14:creationId xmlns:p14="http://schemas.microsoft.com/office/powerpoint/2010/main" val="1926948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en-US"/>
              <a:t>Click to edit Master title style</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2D9167B0-7CCC-4635-A661-F4687F32C09A}" type="datetimeFigureOut">
              <a:rPr lang="en-US" smtClean="0"/>
              <a:t>3/27/2025</a:t>
            </a:fld>
            <a:endParaRPr lang="en-IN"/>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en-IN"/>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436BC428-ABD1-4158-9EBC-EA03320AE559}" type="slidenum">
              <a:rPr lang="en-IN" smtClean="0"/>
              <a:t>‹#›</a:t>
            </a:fld>
            <a:endParaRPr lang="en-IN"/>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66475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9167B0-7CCC-4635-A661-F4687F32C09A}" type="datetimeFigureOut">
              <a:rPr lang="en-US" smtClean="0"/>
              <a:t>3/27/2025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3773646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9167B0-7CCC-4635-A661-F4687F32C09A}" type="datetimeFigureOut">
              <a:rPr lang="en-US" smtClean="0"/>
              <a:t>3/27/2025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109044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9167B0-7CCC-4635-A661-F4687F32C09A}" type="datetimeFigureOut">
              <a:rPr lang="en-US" smtClean="0"/>
              <a:t>3/27/2025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81642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2D9167B0-7CCC-4635-A661-F4687F32C09A}" type="datetimeFigureOut">
              <a:rPr lang="en-US" smtClean="0"/>
              <a:t>3/27/2025</a:t>
            </a:fld>
            <a:endParaRPr lang="en-IN"/>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en-IN"/>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436BC428-ABD1-4158-9EBC-EA03320AE559}" type="slidenum">
              <a:rPr lang="en-IN" smtClean="0"/>
              <a:t>‹#›</a:t>
            </a:fld>
            <a:endParaRPr lang="en-IN"/>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72429827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9167B0-7CCC-4635-A661-F4687F32C09A}" type="datetimeFigureOut">
              <a:rPr lang="en-US" smtClean="0"/>
              <a:t>3/27/2025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2926320210"/>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41832" y="2909102"/>
            <a:ext cx="361188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75398" y="2909102"/>
            <a:ext cx="361188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9167B0-7CCC-4635-A661-F4687F32C09A}" type="datetimeFigureOut">
              <a:rPr lang="en-US" smtClean="0"/>
              <a:t>3/27/2025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3686147449"/>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9167B0-7CCC-4635-A661-F4687F32C09A}" type="datetimeFigureOut">
              <a:rPr lang="en-US" smtClean="0"/>
              <a:t>3/27/2025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1034622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9167B0-7CCC-4635-A661-F4687F32C09A}" type="datetimeFigureOut">
              <a:rPr lang="en-US" smtClean="0"/>
              <a:t>3/27/2025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36BC428-ABD1-4158-9EBC-EA03320AE559}" type="slidenum">
              <a:rPr lang="en-IN" smtClean="0"/>
              <a:t>‹#›</a:t>
            </a:fld>
            <a:endParaRPr lang="en-IN"/>
          </a:p>
        </p:txBody>
      </p:sp>
    </p:spTree>
    <p:extLst>
      <p:ext uri="{BB962C8B-B14F-4D97-AF65-F5344CB8AC3E}">
        <p14:creationId xmlns:p14="http://schemas.microsoft.com/office/powerpoint/2010/main" val="23111362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3789" y="6375679"/>
            <a:ext cx="925016" cy="348462"/>
          </a:xfrm>
        </p:spPr>
        <p:txBody>
          <a:bodyPr/>
          <a:lstStyle/>
          <a:p>
            <a:fld id="{2D9167B0-7CCC-4635-A661-F4687F32C09A}" type="datetimeFigureOut">
              <a:rPr lang="en-US" smtClean="0"/>
              <a:t>3/27/2025</a:t>
            </a:fld>
            <a:endParaRPr lang="en-IN"/>
          </a:p>
        </p:txBody>
      </p:sp>
      <p:sp>
        <p:nvSpPr>
          <p:cNvPr id="6" name="Footer Placeholder 5"/>
          <p:cNvSpPr>
            <a:spLocks noGrp="1"/>
          </p:cNvSpPr>
          <p:nvPr>
            <p:ph type="ftr" sz="quarter" idx="11"/>
          </p:nvPr>
        </p:nvSpPr>
        <p:spPr>
          <a:xfrm>
            <a:off x="1577716" y="6375679"/>
            <a:ext cx="2611634" cy="345796"/>
          </a:xfrm>
        </p:spPr>
        <p:txBody>
          <a:bodyPr/>
          <a:lstStyle/>
          <a:p>
            <a:endParaRPr lang="en-IN"/>
          </a:p>
        </p:txBody>
      </p:sp>
      <p:sp>
        <p:nvSpPr>
          <p:cNvPr id="7" name="Slide Number Placeholder 6"/>
          <p:cNvSpPr>
            <a:spLocks noGrp="1"/>
          </p:cNvSpPr>
          <p:nvPr>
            <p:ph type="sldNum" sz="quarter" idx="12"/>
          </p:nvPr>
        </p:nvSpPr>
        <p:spPr>
          <a:xfrm>
            <a:off x="4268261" y="6375679"/>
            <a:ext cx="924342" cy="345796"/>
          </a:xfrm>
        </p:spPr>
        <p:txBody>
          <a:bodyPr/>
          <a:lstStyle/>
          <a:p>
            <a:fld id="{436BC428-ABD1-4158-9EBC-EA03320AE559}" type="slidenum">
              <a:rPr lang="en-IN" smtClean="0"/>
              <a:t>‹#›</a:t>
            </a:fld>
            <a:endParaRPr lang="en-IN"/>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34588832"/>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574463" y="6375679"/>
            <a:ext cx="924342" cy="348462"/>
          </a:xfrm>
        </p:spPr>
        <p:txBody>
          <a:bodyPr/>
          <a:lstStyle/>
          <a:p>
            <a:fld id="{2D9167B0-7CCC-4635-A661-F4687F32C09A}" type="datetimeFigureOut">
              <a:rPr lang="en-US" smtClean="0"/>
              <a:t>3/27/2025</a:t>
            </a:fld>
            <a:endParaRPr lang="en-IN"/>
          </a:p>
        </p:txBody>
      </p:sp>
      <p:sp>
        <p:nvSpPr>
          <p:cNvPr id="6" name="Footer Placeholder 5"/>
          <p:cNvSpPr>
            <a:spLocks noGrp="1"/>
          </p:cNvSpPr>
          <p:nvPr>
            <p:ph type="ftr" sz="quarter" idx="11"/>
          </p:nvPr>
        </p:nvSpPr>
        <p:spPr>
          <a:xfrm>
            <a:off x="1577716" y="6375679"/>
            <a:ext cx="2611634" cy="345796"/>
          </a:xfrm>
        </p:spPr>
        <p:txBody>
          <a:bodyPr/>
          <a:lstStyle/>
          <a:p>
            <a:endParaRPr lang="en-IN"/>
          </a:p>
        </p:txBody>
      </p:sp>
      <p:sp>
        <p:nvSpPr>
          <p:cNvPr id="7" name="Slide Number Placeholder 6"/>
          <p:cNvSpPr>
            <a:spLocks noGrp="1"/>
          </p:cNvSpPr>
          <p:nvPr>
            <p:ph type="sldNum" sz="quarter" idx="12"/>
          </p:nvPr>
        </p:nvSpPr>
        <p:spPr>
          <a:xfrm>
            <a:off x="4256153" y="6375679"/>
            <a:ext cx="947460" cy="345796"/>
          </a:xfrm>
        </p:spPr>
        <p:txBody>
          <a:bodyPr/>
          <a:lstStyle/>
          <a:p>
            <a:fld id="{436BC428-ABD1-4158-9EBC-EA03320AE559}" type="slidenum">
              <a:rPr lang="en-IN" smtClean="0"/>
              <a:t>‹#›</a:t>
            </a:fld>
            <a:endParaRPr lang="en-IN"/>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923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2D9167B0-7CCC-4635-A661-F4687F32C09A}" type="datetimeFigureOut">
              <a:rPr lang="en-US" smtClean="0"/>
              <a:t>3/27/2025</a:t>
            </a:fld>
            <a:endParaRPr lang="en-IN"/>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IN"/>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436BC428-ABD1-4158-9EBC-EA03320AE559}" type="slidenum">
              <a:rPr lang="en-IN" smtClean="0"/>
              <a:t>‹#›</a:t>
            </a:fld>
            <a:endParaRPr lang="en-IN"/>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2424486811"/>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Lst>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pos="594">
          <p15:clr>
            <a:srgbClr val="F26B43"/>
          </p15:clr>
        </p15:guide>
        <p15:guide id="4" pos="5400">
          <p15:clr>
            <a:srgbClr val="F26B43"/>
          </p15:clr>
        </p15:guide>
        <p15:guide id="5" orient="horz" pos="4008">
          <p15:clr>
            <a:srgbClr val="F26B43"/>
          </p15:clr>
        </p15:guide>
        <p15:guide id="6" orient="horz" pos="1440">
          <p15:clr>
            <a:srgbClr val="F26B43"/>
          </p15:clr>
        </p15:guide>
        <p15:guide id="7" orient="horz" pos="3720">
          <p15:clr>
            <a:srgbClr val="F26B43"/>
          </p15:clr>
        </p15:guide>
        <p15:guide id="8"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en.wikipedia.org/wiki/Servlet" TargetMode="External"/><Relationship Id="rId2" Type="http://schemas.openxmlformats.org/officeDocument/2006/relationships/hyperlink" Target="http://en.wikipedia.org/wiki/Sun_Microsystems" TargetMode="External"/><Relationship Id="rId1" Type="http://schemas.openxmlformats.org/officeDocument/2006/relationships/slideLayout" Target="../slideLayouts/slideLayout2.xml"/><Relationship Id="rId4" Type="http://schemas.openxmlformats.org/officeDocument/2006/relationships/hyperlink" Target="http://en.wikipedia.org/wiki/Apache_Tomcat"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en.wikipedia.org/wiki/Computer_architecture" TargetMode="External"/><Relationship Id="rId3" Type="http://schemas.openxmlformats.org/officeDocument/2006/relationships/hyperlink" Target="http://en.wikipedia.org/wiki/Write_once,_run_anywhere" TargetMode="External"/><Relationship Id="rId7" Type="http://schemas.openxmlformats.org/officeDocument/2006/relationships/hyperlink" Target="http://en.wikipedia.org/wiki/Java_virtual_machine" TargetMode="External"/><Relationship Id="rId2" Type="http://schemas.openxmlformats.org/officeDocument/2006/relationships/hyperlink" Target="http://en.wikipedia.org/wiki/Computer_programming_language" TargetMode="External"/><Relationship Id="rId1" Type="http://schemas.openxmlformats.org/officeDocument/2006/relationships/slideLayout" Target="../slideLayouts/slideLayout2.xml"/><Relationship Id="rId6" Type="http://schemas.openxmlformats.org/officeDocument/2006/relationships/hyperlink" Target="http://en.wikipedia.org/wiki/Class_(file_format)" TargetMode="External"/><Relationship Id="rId5" Type="http://schemas.openxmlformats.org/officeDocument/2006/relationships/hyperlink" Target="http://en.wikipedia.org/wiki/Java_bytecode" TargetMode="External"/><Relationship Id="rId4" Type="http://schemas.openxmlformats.org/officeDocument/2006/relationships/hyperlink" Target="http://en.wikipedia.org/wiki/Compiler"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en.wikipedia.org/wiki/Sun_Microsystems" TargetMode="External"/><Relationship Id="rId2" Type="http://schemas.openxmlformats.org/officeDocument/2006/relationships/hyperlink" Target="http://en.wikipedia.org/wiki/James_Gosling" TargetMode="External"/><Relationship Id="rId1" Type="http://schemas.openxmlformats.org/officeDocument/2006/relationships/slideLayout" Target="../slideLayouts/slideLayout2.xml"/><Relationship Id="rId5" Type="http://schemas.openxmlformats.org/officeDocument/2006/relationships/hyperlink" Target="http://en.wikipedia.org/wiki/Java_(software_platform)" TargetMode="External"/><Relationship Id="rId4" Type="http://schemas.openxmlformats.org/officeDocument/2006/relationships/hyperlink" Target="http://en.wikipedia.org/wiki/Sun_acquisition_by_Oracl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512" y="620688"/>
            <a:ext cx="9145016" cy="3724096"/>
          </a:xfrm>
          <a:prstGeom prst="rect">
            <a:avLst/>
          </a:prstGeom>
          <a:noFill/>
        </p:spPr>
        <p:txBody>
          <a:bodyPr wrap="square" lIns="91440" tIns="45720" rIns="91440" bIns="45720">
            <a:spAutoFit/>
          </a:bodyPr>
          <a:lstStyle/>
          <a:p>
            <a:pPr algn="ctr"/>
            <a:r>
              <a:rPr lang="en-US" sz="8000" cap="none" spc="0" smtClean="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Project </a:t>
            </a:r>
            <a:r>
              <a:rPr lang="en-US" sz="8000" cap="none" spc="0" dirty="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on </a:t>
            </a:r>
            <a:r>
              <a:rPr lang="en-US" sz="8000" dirty="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I</a:t>
            </a:r>
            <a:r>
              <a:rPr lang="en-US" sz="8000" cap="none" spc="0" dirty="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nspecta</a:t>
            </a:r>
          </a:p>
          <a:p>
            <a:pPr algn="ctr"/>
            <a:r>
              <a:rPr lang="en-US" sz="8000" dirty="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Online IDE</a:t>
            </a:r>
            <a:r>
              <a:rPr lang="en-US" sz="8000" cap="none" spc="0" dirty="0">
                <a:ln w="1905">
                  <a:solidFill>
                    <a:schemeClr val="accent2">
                      <a:lumMod val="60000"/>
                      <a:lumOff val="40000"/>
                    </a:schemeClr>
                  </a:solidFill>
                </a:ln>
                <a:solidFill>
                  <a:schemeClr val="bg2">
                    <a:lumMod val="1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 </a:t>
            </a:r>
          </a:p>
          <a:p>
            <a:pPr algn="ctr"/>
            <a:r>
              <a:rPr lang="en-US" sz="2000" dirty="0">
                <a:ln w="1905">
                  <a:solidFill>
                    <a:schemeClr val="accent2">
                      <a:lumMod val="60000"/>
                      <a:lumOff val="40000"/>
                    </a:schemeClr>
                  </a:solidFill>
                </a:ln>
                <a:solidFill>
                  <a:schemeClr val="accent2">
                    <a:lumMod val="5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(ADVANCE JAVA)</a:t>
            </a:r>
          </a:p>
          <a:p>
            <a:pPr algn="ctr"/>
            <a:endParaRPr lang="en-US" sz="2800" cap="none" spc="0" dirty="0">
              <a:ln w="1905">
                <a:solidFill>
                  <a:schemeClr val="accent2">
                    <a:lumMod val="60000"/>
                    <a:lumOff val="40000"/>
                  </a:schemeClr>
                </a:solidFill>
              </a:ln>
              <a:solidFill>
                <a:schemeClr val="accent2">
                  <a:lumMod val="50000"/>
                </a:schemeClr>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endParaRPr>
          </a:p>
          <a:p>
            <a:pPr algn="just"/>
            <a:r>
              <a:rPr lang="en-US" sz="2800" dirty="0">
                <a:ln w="1905">
                  <a:solidFill>
                    <a:schemeClr val="accent2">
                      <a:lumMod val="60000"/>
                      <a:lumOff val="40000"/>
                    </a:schemeClr>
                  </a:solidFill>
                </a:ln>
                <a:solidFill>
                  <a:schemeClr val="tx2"/>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rPr>
              <a:t>   </a:t>
            </a:r>
            <a:endParaRPr lang="en-US" sz="2800" cap="none" spc="0" dirty="0">
              <a:ln w="1905">
                <a:solidFill>
                  <a:schemeClr val="accent2">
                    <a:lumMod val="60000"/>
                    <a:lumOff val="40000"/>
                  </a:schemeClr>
                </a:solidFill>
              </a:ln>
              <a:solidFill>
                <a:schemeClr val="tx2"/>
              </a:solidFill>
              <a:effectLst>
                <a:innerShdw blurRad="69850" dist="43180" dir="5400000">
                  <a:srgbClr val="000000">
                    <a:alpha val="65000"/>
                  </a:srgbClr>
                </a:inn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Editions of Java</a:t>
            </a:r>
            <a:endParaRPr lang="en-IN" dirty="0"/>
          </a:p>
        </p:txBody>
      </p:sp>
      <p:sp>
        <p:nvSpPr>
          <p:cNvPr id="3" name="Content Placeholder 2"/>
          <p:cNvSpPr>
            <a:spLocks noGrp="1"/>
          </p:cNvSpPr>
          <p:nvPr>
            <p:ph idx="1"/>
          </p:nvPr>
        </p:nvSpPr>
        <p:spPr/>
        <p:txBody>
          <a:bodyPr>
            <a:normAutofit fontScale="85000" lnSpcReduction="10000"/>
          </a:bodyPr>
          <a:lstStyle/>
          <a:p>
            <a:pPr algn="just"/>
            <a:r>
              <a:rPr lang="en-US" sz="2800" b="1" dirty="0">
                <a:latin typeface="Century Gothic" pitchFamily="34" charset="0"/>
                <a:cs typeface="Times New Roman" pitchFamily="18" charset="0"/>
              </a:rPr>
              <a:t>Java Standard Edition (J2SE)</a:t>
            </a:r>
          </a:p>
          <a:p>
            <a:pPr lvl="1" algn="just"/>
            <a:r>
              <a:rPr lang="en-US" sz="2300" dirty="0">
                <a:latin typeface="Century Gothic" pitchFamily="34" charset="0"/>
                <a:cs typeface="Times New Roman" pitchFamily="18" charset="0"/>
              </a:rPr>
              <a:t>J2SE can be used to develop client-side standalone applications or applets.</a:t>
            </a:r>
          </a:p>
          <a:p>
            <a:pPr algn="just"/>
            <a:r>
              <a:rPr lang="en-US" sz="2800" b="1" dirty="0">
                <a:latin typeface="Century Gothic" pitchFamily="34" charset="0"/>
                <a:cs typeface="Times New Roman" pitchFamily="18" charset="0"/>
              </a:rPr>
              <a:t>Java Enterprise Edition (J2EE)</a:t>
            </a:r>
          </a:p>
          <a:p>
            <a:pPr lvl="1" algn="just"/>
            <a:r>
              <a:rPr lang="en-US" sz="2300" dirty="0">
                <a:latin typeface="Century Gothic" pitchFamily="34" charset="0"/>
                <a:cs typeface="Times New Roman" pitchFamily="18" charset="0"/>
              </a:rPr>
              <a:t>J2EE can be used to develop server-side applications such as Java servlets, Java Server </a:t>
            </a:r>
            <a:r>
              <a:rPr lang="en-US" sz="2300" dirty="0" err="1">
                <a:latin typeface="Century Gothic" pitchFamily="34" charset="0"/>
                <a:cs typeface="Times New Roman" pitchFamily="18" charset="0"/>
              </a:rPr>
              <a:t>Pages,etc</a:t>
            </a:r>
            <a:r>
              <a:rPr lang="en-US" sz="2300" dirty="0">
                <a:latin typeface="Century Gothic" pitchFamily="34" charset="0"/>
                <a:cs typeface="Times New Roman" pitchFamily="18" charset="0"/>
              </a:rPr>
              <a:t>.</a:t>
            </a:r>
          </a:p>
          <a:p>
            <a:pPr algn="just"/>
            <a:r>
              <a:rPr lang="en-US" sz="3000" b="1" dirty="0">
                <a:latin typeface="Century Gothic" pitchFamily="34" charset="0"/>
                <a:cs typeface="Times New Roman" pitchFamily="18" charset="0"/>
              </a:rPr>
              <a:t>Java Micro Edition (J2ME). </a:t>
            </a:r>
          </a:p>
          <a:p>
            <a:pPr lvl="1" algn="just"/>
            <a:r>
              <a:rPr lang="en-US" sz="2300" dirty="0">
                <a:latin typeface="Century Gothic" pitchFamily="34" charset="0"/>
                <a:cs typeface="Times New Roman" pitchFamily="18" charset="0"/>
              </a:rPr>
              <a:t>J2ME can be used to develop applications for mobile devices such as cell phones</a:t>
            </a:r>
            <a:r>
              <a:rPr lang="en-US" sz="2300" dirty="0">
                <a:latin typeface="Palatino" pitchFamily="18" charset="0"/>
                <a:cs typeface="Times New Roman" pitchFamily="18" charset="0"/>
              </a:rPr>
              <a:t>.</a:t>
            </a: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spc="300" dirty="0">
                <a:ln w="11430" cmpd="sng">
                  <a:solidFill>
                    <a:schemeClr val="accent2">
                      <a:lumMod val="75000"/>
                    </a:schemeClr>
                  </a:solidFill>
                  <a:prstDash val="solid"/>
                  <a:miter lim="800000"/>
                </a:ln>
                <a:effectLst>
                  <a:glow rad="45500">
                    <a:schemeClr val="accent1">
                      <a:satMod val="220000"/>
                      <a:alpha val="35000"/>
                    </a:schemeClr>
                  </a:glow>
                </a:effectLst>
                <a:latin typeface="Arial Black" panose="020B0A04020102020204" pitchFamily="34" charset="0"/>
              </a:rPr>
              <a:t>Starting J2EE</a:t>
            </a:r>
            <a:br>
              <a:rPr lang="en-US" sz="5400" spc="300" dirty="0">
                <a:ln w="11430" cmpd="sng">
                  <a:solidFill>
                    <a:schemeClr val="accent2">
                      <a:lumMod val="75000"/>
                    </a:schemeClr>
                  </a:solidFill>
                  <a:prstDash val="solid"/>
                  <a:miter lim="800000"/>
                </a:ln>
                <a:effectLst>
                  <a:glow rad="45500">
                    <a:schemeClr val="accent1">
                      <a:satMod val="220000"/>
                      <a:alpha val="35000"/>
                    </a:schemeClr>
                  </a:glow>
                </a:effectLst>
                <a:latin typeface="Arial Black" panose="020B0A04020102020204" pitchFamily="34" charset="0"/>
              </a:rPr>
            </a:br>
            <a:endParaRPr lang="en-IN" dirty="0"/>
          </a:p>
        </p:txBody>
      </p:sp>
      <p:sp>
        <p:nvSpPr>
          <p:cNvPr id="3" name="Content Placeholder 2"/>
          <p:cNvSpPr>
            <a:spLocks noGrp="1"/>
          </p:cNvSpPr>
          <p:nvPr>
            <p:ph idx="1"/>
          </p:nvPr>
        </p:nvSpPr>
        <p:spPr/>
        <p:txBody>
          <a:bodyPr/>
          <a:lstStyle/>
          <a:p>
            <a:pPr marL="342900" lvl="0" indent="-342900" defTabSz="914400">
              <a:lnSpc>
                <a:spcPct val="100000"/>
              </a:lnSpc>
              <a:spcBef>
                <a:spcPct val="20000"/>
              </a:spcBef>
              <a:buClrTx/>
              <a:buNone/>
              <a:defRPr/>
            </a:pPr>
            <a:endParaRPr lang="en-US" sz="1400" b="1" dirty="0">
              <a:ln w="50800"/>
              <a:solidFill>
                <a:schemeClr val="bg1">
                  <a:shade val="50000"/>
                </a:schemeClr>
              </a:solidFill>
            </a:endParaRPr>
          </a:p>
          <a:p>
            <a:pPr marL="342900" lvl="0" indent="-342900" defTabSz="914400">
              <a:lnSpc>
                <a:spcPct val="100000"/>
              </a:lnSpc>
              <a:spcBef>
                <a:spcPct val="20000"/>
              </a:spcBef>
              <a:buClrTx/>
              <a:buNone/>
              <a:defRPr/>
            </a:pPr>
            <a:endParaRPr lang="en-US" sz="1400" b="1" dirty="0">
              <a:ln w="50800"/>
              <a:solidFill>
                <a:schemeClr val="bg1">
                  <a:shade val="50000"/>
                </a:schemeClr>
              </a:solidFill>
            </a:endParaRPr>
          </a:p>
          <a:p>
            <a:pPr marL="342900" lvl="0" indent="-342900" algn="ctr" defTabSz="914400">
              <a:lnSpc>
                <a:spcPct val="100000"/>
              </a:lnSpc>
              <a:spcBef>
                <a:spcPct val="20000"/>
              </a:spcBef>
              <a:buClrTx/>
              <a:buNone/>
              <a:defRPr/>
            </a:pPr>
            <a:r>
              <a:rPr lang="en-US" sz="3600" b="1" spc="300" dirty="0">
                <a:ln w="11430" cmpd="sng">
                  <a:solidFill>
                    <a:schemeClr val="accent1">
                      <a:tint val="10000"/>
                    </a:schemeClr>
                  </a:solidFill>
                  <a:prstDash val="solid"/>
                  <a:miter lim="800000"/>
                </a:ln>
                <a:solidFill>
                  <a:schemeClr val="tx2">
                    <a:lumMod val="50000"/>
                    <a:lumOff val="50000"/>
                  </a:schemeClr>
                </a:solidFill>
                <a:effectLst>
                  <a:glow rad="45500">
                    <a:schemeClr val="accent1">
                      <a:satMod val="220000"/>
                      <a:alpha val="35000"/>
                    </a:schemeClr>
                  </a:glow>
                </a:effectLst>
              </a:rPr>
              <a:t>JAVA ENTERPRISE EDITION</a:t>
            </a:r>
          </a:p>
          <a:p>
            <a:pPr marL="342900" lvl="0" indent="-342900" algn="ctr" defTabSz="914400">
              <a:lnSpc>
                <a:spcPct val="100000"/>
              </a:lnSpc>
              <a:spcBef>
                <a:spcPct val="20000"/>
              </a:spcBef>
              <a:buClrTx/>
              <a:buNone/>
              <a:defRPr/>
            </a:pPr>
            <a:r>
              <a:rPr lang="en-US" sz="3600" b="1" spc="300" dirty="0">
                <a:ln w="11430" cmpd="sng">
                  <a:solidFill>
                    <a:schemeClr val="accent1">
                      <a:tint val="10000"/>
                    </a:schemeClr>
                  </a:solidFill>
                  <a:prstDash val="solid"/>
                  <a:miter lim="800000"/>
                </a:ln>
                <a:solidFill>
                  <a:schemeClr val="tx2">
                    <a:lumMod val="50000"/>
                    <a:lumOff val="50000"/>
                  </a:schemeClr>
                </a:solidFill>
                <a:effectLst>
                  <a:glow rad="45500">
                    <a:schemeClr val="accent1">
                      <a:satMod val="220000"/>
                      <a:alpha val="35000"/>
                    </a:schemeClr>
                  </a:glow>
                </a:effectLst>
              </a:rPr>
              <a:t>(J2EE)</a:t>
            </a:r>
          </a:p>
          <a:p>
            <a:endParaRPr lang="en-IN" dirty="0"/>
          </a:p>
        </p:txBody>
      </p:sp>
      <p:pic>
        <p:nvPicPr>
          <p:cNvPr id="4" name="Picture 3" descr="logo_j2ee"/>
          <p:cNvPicPr>
            <a:picLocks noChangeAspect="1" noChangeArrowheads="1"/>
          </p:cNvPicPr>
          <p:nvPr/>
        </p:nvPicPr>
        <p:blipFill>
          <a:blip r:embed="rId2"/>
          <a:srcRect/>
          <a:stretch>
            <a:fillRect/>
          </a:stretch>
        </p:blipFill>
        <p:spPr bwMode="auto">
          <a:xfrm>
            <a:off x="762000" y="1828800"/>
            <a:ext cx="2297832" cy="1024136"/>
          </a:xfrm>
          <a:prstGeom prst="rect">
            <a:avLst/>
          </a:prstGeom>
          <a:noFill/>
        </p:spPr>
      </p:pic>
      <p:pic>
        <p:nvPicPr>
          <p:cNvPr id="5" name="Picture 4" descr="images"/>
          <p:cNvPicPr>
            <a:picLocks noChangeAspect="1" noChangeArrowheads="1"/>
          </p:cNvPicPr>
          <p:nvPr/>
        </p:nvPicPr>
        <p:blipFill>
          <a:blip r:embed="rId3"/>
          <a:srcRect/>
          <a:stretch>
            <a:fillRect/>
          </a:stretch>
        </p:blipFill>
        <p:spPr bwMode="auto">
          <a:xfrm>
            <a:off x="6934200" y="3962400"/>
            <a:ext cx="1685925" cy="2238375"/>
          </a:xfrm>
          <a:prstGeom prst="rect">
            <a:avLst/>
          </a:prstGeom>
          <a:noFill/>
        </p:spPr>
      </p:pic>
    </p:spTree>
    <p:extLst>
      <p:ext uri="{BB962C8B-B14F-4D97-AF65-F5344CB8AC3E}">
        <p14:creationId xmlns:p14="http://schemas.microsoft.com/office/powerpoint/2010/main" val="2217633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J2EE?</a:t>
            </a:r>
            <a:endParaRPr lang="en-IN" dirty="0"/>
          </a:p>
        </p:txBody>
      </p:sp>
      <p:sp>
        <p:nvSpPr>
          <p:cNvPr id="3" name="Content Placeholder 2"/>
          <p:cNvSpPr>
            <a:spLocks noGrp="1"/>
          </p:cNvSpPr>
          <p:nvPr>
            <p:ph idx="1"/>
          </p:nvPr>
        </p:nvSpPr>
        <p:spPr/>
        <p:txBody>
          <a:bodyPr/>
          <a:lstStyle/>
          <a:p>
            <a:r>
              <a:rPr lang="en-US" dirty="0"/>
              <a:t>Simplifies the complexity of a building n-tier application</a:t>
            </a:r>
          </a:p>
          <a:p>
            <a:r>
              <a:rPr lang="en-US" dirty="0"/>
              <a:t>Standardizes an API between components and application server container</a:t>
            </a:r>
          </a:p>
          <a:p>
            <a:r>
              <a:rPr lang="en-US" dirty="0"/>
              <a:t>J2EE Application Server and Containers provide the framework services</a:t>
            </a: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J2EE Tiers</a:t>
            </a:r>
            <a:endParaRPr lang="en-IN" dirty="0"/>
          </a:p>
        </p:txBody>
      </p:sp>
      <p:sp>
        <p:nvSpPr>
          <p:cNvPr id="3" name="Content Placeholder 2"/>
          <p:cNvSpPr>
            <a:spLocks noGrp="1"/>
          </p:cNvSpPr>
          <p:nvPr>
            <p:ph sz="half" idx="1"/>
          </p:nvPr>
        </p:nvSpPr>
        <p:spPr>
          <a:xfrm>
            <a:off x="942975" y="1628800"/>
            <a:ext cx="3593592" cy="4824536"/>
          </a:xfrm>
        </p:spPr>
        <p:txBody>
          <a:bodyPr>
            <a:normAutofit fontScale="92500" lnSpcReduction="10000"/>
          </a:bodyPr>
          <a:lstStyle/>
          <a:p>
            <a:pPr>
              <a:lnSpc>
                <a:spcPct val="90000"/>
              </a:lnSpc>
            </a:pPr>
            <a:r>
              <a:rPr lang="en-US" sz="2100" b="1" dirty="0">
                <a:latin typeface="Verdana" pitchFamily="34" charset="0"/>
              </a:rPr>
              <a:t>Client Presentation</a:t>
            </a:r>
          </a:p>
          <a:p>
            <a:pPr lvl="1">
              <a:lnSpc>
                <a:spcPct val="90000"/>
              </a:lnSpc>
              <a:buFont typeface="Wingdings" pitchFamily="2" charset="2"/>
              <a:buChar char="Ø"/>
            </a:pPr>
            <a:r>
              <a:rPr lang="en-US" sz="2100" dirty="0">
                <a:latin typeface="Verdana" pitchFamily="34" charset="0"/>
              </a:rPr>
              <a:t>HTML or Java applets deployed in Browser</a:t>
            </a:r>
          </a:p>
          <a:p>
            <a:pPr lvl="1">
              <a:lnSpc>
                <a:spcPct val="90000"/>
              </a:lnSpc>
              <a:buFont typeface="Wingdings" pitchFamily="2" charset="2"/>
              <a:buChar char="Ø"/>
            </a:pPr>
            <a:r>
              <a:rPr lang="en-US" sz="2100" dirty="0">
                <a:latin typeface="Verdana" pitchFamily="34" charset="0"/>
              </a:rPr>
              <a:t>XML documentations transmitted through HTTP</a:t>
            </a:r>
          </a:p>
          <a:p>
            <a:pPr lvl="1">
              <a:lnSpc>
                <a:spcPct val="90000"/>
              </a:lnSpc>
              <a:buFont typeface="Wingdings" pitchFamily="2" charset="2"/>
              <a:buChar char="Ø"/>
            </a:pPr>
            <a:r>
              <a:rPr lang="en-US" sz="2100" dirty="0">
                <a:latin typeface="Verdana" pitchFamily="34" charset="0"/>
              </a:rPr>
              <a:t>Java clients running in Client Java Virtual Machine (JVM)</a:t>
            </a:r>
          </a:p>
          <a:p>
            <a:pPr>
              <a:lnSpc>
                <a:spcPct val="90000"/>
              </a:lnSpc>
            </a:pPr>
            <a:r>
              <a:rPr lang="en-US" sz="2100" b="1" dirty="0">
                <a:latin typeface="Verdana" pitchFamily="34" charset="0"/>
              </a:rPr>
              <a:t>Presentation Logic</a:t>
            </a:r>
          </a:p>
          <a:p>
            <a:pPr lvl="1">
              <a:lnSpc>
                <a:spcPct val="90000"/>
              </a:lnSpc>
              <a:buFont typeface="Wingdings" pitchFamily="2" charset="2"/>
              <a:buChar char="Ø"/>
            </a:pPr>
            <a:r>
              <a:rPr lang="en-US" sz="2100" dirty="0" err="1">
                <a:latin typeface="Verdana" pitchFamily="34" charset="0"/>
              </a:rPr>
              <a:t>Servlets</a:t>
            </a:r>
            <a:r>
              <a:rPr lang="en-US" sz="2100" dirty="0">
                <a:latin typeface="Verdana" pitchFamily="34" charset="0"/>
              </a:rPr>
              <a:t> or </a:t>
            </a:r>
            <a:r>
              <a:rPr lang="en-US" sz="2100" dirty="0" err="1">
                <a:latin typeface="Verdana" pitchFamily="34" charset="0"/>
              </a:rPr>
              <a:t>JavaServer</a:t>
            </a:r>
            <a:r>
              <a:rPr lang="en-US" sz="2100" dirty="0">
                <a:latin typeface="Verdana" pitchFamily="34" charset="0"/>
              </a:rPr>
              <a:t> Pages running in web server</a:t>
            </a:r>
          </a:p>
          <a:p>
            <a:pPr>
              <a:lnSpc>
                <a:spcPct val="90000"/>
              </a:lnSpc>
            </a:pPr>
            <a:r>
              <a:rPr lang="en-US" sz="2100" b="1" dirty="0">
                <a:latin typeface="Verdana" pitchFamily="34" charset="0"/>
              </a:rPr>
              <a:t>Application Logic</a:t>
            </a:r>
          </a:p>
          <a:p>
            <a:pPr lvl="1">
              <a:lnSpc>
                <a:spcPct val="90000"/>
              </a:lnSpc>
              <a:buFont typeface="Wingdings" pitchFamily="2" charset="2"/>
              <a:buChar char="Ø"/>
            </a:pPr>
            <a:r>
              <a:rPr lang="en-US" sz="2100" dirty="0">
                <a:latin typeface="Verdana" pitchFamily="34" charset="0"/>
              </a:rPr>
              <a:t>Enterprise JavaBeans running in Server</a:t>
            </a:r>
          </a:p>
          <a:p>
            <a:endParaRPr lang="en-IN" dirty="0"/>
          </a:p>
        </p:txBody>
      </p:sp>
      <p:pic>
        <p:nvPicPr>
          <p:cNvPr id="5" name="Content Placeholder 4" descr="Fig1"/>
          <p:cNvPicPr>
            <a:picLocks noGrp="1" noChangeAspect="1" noChangeArrowheads="1"/>
          </p:cNvPicPr>
          <p:nvPr>
            <p:ph sz="half" idx="2"/>
          </p:nvPr>
        </p:nvPicPr>
        <p:blipFill>
          <a:blip r:embed="rId2"/>
          <a:stretch>
            <a:fillRect/>
          </a:stretch>
        </p:blipFill>
        <p:spPr>
          <a:xfrm>
            <a:off x="4716016" y="1628800"/>
            <a:ext cx="3862834" cy="4464496"/>
          </a:xfrm>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95736" y="2348880"/>
            <a:ext cx="5173960" cy="2057400"/>
          </a:xfrm>
        </p:spPr>
        <p:txBody>
          <a:bodyPr>
            <a:normAutofit/>
          </a:bodyPr>
          <a:lstStyle/>
          <a:p>
            <a:r>
              <a:rPr lang="en-US" sz="7200" dirty="0">
                <a:ln>
                  <a:solidFill>
                    <a:schemeClr val="accent2">
                      <a:lumMod val="75000"/>
                    </a:schemeClr>
                  </a:solidFill>
                </a:ln>
                <a:latin typeface="Algerian" pitchFamily="82" charset="0"/>
                <a:cs typeface="Aharoni" pitchFamily="2" charset="-79"/>
              </a:rPr>
              <a:t>Servlets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1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a:t>
            </a:r>
            <a:r>
              <a:rPr lang="en-US" dirty="0" err="1"/>
              <a:t>Servlets</a:t>
            </a:r>
            <a:r>
              <a:rPr lang="en-US" dirty="0"/>
              <a:t>?</a:t>
            </a:r>
          </a:p>
        </p:txBody>
      </p:sp>
      <p:sp>
        <p:nvSpPr>
          <p:cNvPr id="3" name="Content Placeholder 2"/>
          <p:cNvSpPr>
            <a:spLocks noGrp="1"/>
          </p:cNvSpPr>
          <p:nvPr>
            <p:ph idx="1"/>
          </p:nvPr>
        </p:nvSpPr>
        <p:spPr>
          <a:xfrm>
            <a:off x="938758" y="1874518"/>
            <a:ext cx="7633742" cy="4005076"/>
          </a:xfrm>
        </p:spPr>
        <p:txBody>
          <a:bodyPr>
            <a:noAutofit/>
          </a:bodyPr>
          <a:lstStyle/>
          <a:p>
            <a:pPr algn="just"/>
            <a:r>
              <a:rPr lang="en-US" sz="2800" dirty="0">
                <a:latin typeface="Calibri" pitchFamily="34" charset="0"/>
                <a:cs typeface="Calibri" pitchFamily="34" charset="0"/>
              </a:rPr>
              <a:t>The Servlet is a server-side programming language class used for making dynamic web pages.</a:t>
            </a:r>
            <a:r>
              <a:rPr lang="en-GB" sz="2800" dirty="0">
                <a:latin typeface="Calibri" pitchFamily="34" charset="0"/>
                <a:cs typeface="Calibri" pitchFamily="34" charset="0"/>
              </a:rPr>
              <a:t> They reside within a servlet engine. </a:t>
            </a:r>
            <a:endParaRPr lang="en-US" sz="2800" dirty="0">
              <a:latin typeface="Calibri" pitchFamily="34" charset="0"/>
              <a:cs typeface="Calibri" pitchFamily="34" charset="0"/>
            </a:endParaRPr>
          </a:p>
          <a:p>
            <a:pPr algn="just"/>
            <a:r>
              <a:rPr lang="en-US" sz="2800" dirty="0">
                <a:latin typeface="Calibri" pitchFamily="34" charset="0"/>
                <a:cs typeface="Calibri" pitchFamily="34" charset="0"/>
              </a:rPr>
              <a:t>Servlets receive and respond to requests from Web clients, usually across HTTP, the Hypertext Transfer Protocol.</a:t>
            </a:r>
          </a:p>
          <a:p>
            <a:pPr algn="just"/>
            <a:r>
              <a:rPr lang="en-US" sz="2800" dirty="0">
                <a:latin typeface="Calibri" pitchFamily="34" charset="0"/>
                <a:cs typeface="Calibri" pitchFamily="34" charset="0"/>
              </a:rPr>
              <a:t>They provide concurrency ,portability and Efficiency</a:t>
            </a:r>
            <a:r>
              <a:rPr lang="en-US" dirty="0">
                <a:latin typeface="Calibri" pitchFamily="34" charset="0"/>
                <a:cs typeface="Calibri" pitchFamily="34" charset="0"/>
              </a:rPr>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Tasks of a Servlet</a:t>
            </a:r>
          </a:p>
        </p:txBody>
      </p:sp>
      <p:sp>
        <p:nvSpPr>
          <p:cNvPr id="3" name="Content Placeholder 2"/>
          <p:cNvSpPr>
            <a:spLocks noGrp="1"/>
          </p:cNvSpPr>
          <p:nvPr>
            <p:ph idx="1"/>
          </p:nvPr>
        </p:nvSpPr>
        <p:spPr>
          <a:xfrm>
            <a:off x="938758" y="1628800"/>
            <a:ext cx="7633742" cy="4250793"/>
          </a:xfrm>
        </p:spPr>
        <p:txBody>
          <a:bodyPr>
            <a:normAutofit fontScale="92500"/>
          </a:bodyPr>
          <a:lstStyle/>
          <a:p>
            <a:pPr algn="just"/>
            <a:r>
              <a:rPr lang="en-US" sz="2800" dirty="0"/>
              <a:t> Read the explicit data sent by the clients (browsers).</a:t>
            </a:r>
          </a:p>
          <a:p>
            <a:pPr algn="just"/>
            <a:r>
              <a:rPr lang="en-US" sz="2800" dirty="0"/>
              <a:t>Read the implicit HTTP request data sent by the clients (browsers). </a:t>
            </a:r>
          </a:p>
          <a:p>
            <a:pPr algn="just"/>
            <a:r>
              <a:rPr lang="en-US" sz="2800" dirty="0"/>
              <a:t>Process the data and generate results.</a:t>
            </a:r>
          </a:p>
          <a:p>
            <a:pPr algn="just"/>
            <a:r>
              <a:rPr lang="en-US" sz="2800" dirty="0"/>
              <a:t>Send the explicit data (</a:t>
            </a:r>
            <a:r>
              <a:rPr lang="en-US" sz="2800" dirty="0" err="1"/>
              <a:t>i.e.the</a:t>
            </a:r>
            <a:r>
              <a:rPr lang="en-US" sz="2800" dirty="0"/>
              <a:t> document) to the clients (browsers). </a:t>
            </a:r>
          </a:p>
          <a:p>
            <a:pPr algn="just"/>
            <a:r>
              <a:rPr lang="en-US" sz="2800" dirty="0"/>
              <a:t>Send the implicit HTTP response to the clients (browsers).</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Servlet life cycle</a:t>
            </a:r>
          </a:p>
        </p:txBody>
      </p:sp>
      <p:sp>
        <p:nvSpPr>
          <p:cNvPr id="3" name="Content Placeholder 2"/>
          <p:cNvSpPr>
            <a:spLocks noGrp="1"/>
          </p:cNvSpPr>
          <p:nvPr>
            <p:ph idx="1"/>
          </p:nvPr>
        </p:nvSpPr>
        <p:spPr>
          <a:xfrm>
            <a:off x="938758" y="1700808"/>
            <a:ext cx="7633742" cy="4536504"/>
          </a:xfrm>
        </p:spPr>
        <p:txBody>
          <a:bodyPr>
            <a:normAutofit/>
          </a:bodyPr>
          <a:lstStyle/>
          <a:p>
            <a:pPr algn="just">
              <a:buFont typeface="Wingdings" pitchFamily="2" charset="2"/>
              <a:buChar char="§"/>
            </a:pPr>
            <a:r>
              <a:rPr lang="en-US" sz="2800" dirty="0"/>
              <a:t>All methods are performed by Container</a:t>
            </a:r>
          </a:p>
          <a:p>
            <a:pPr algn="just">
              <a:buFont typeface="Wingdings" pitchFamily="2" charset="2"/>
              <a:buChar char="§"/>
            </a:pPr>
            <a:r>
              <a:rPr lang="en-US" sz="2800" dirty="0"/>
              <a:t>Initialize using init() method when requested.</a:t>
            </a:r>
          </a:p>
          <a:p>
            <a:pPr algn="just">
              <a:buFont typeface="Wingdings" pitchFamily="2" charset="2"/>
              <a:buChar char="§"/>
            </a:pPr>
            <a:r>
              <a:rPr lang="en-US" sz="2800" dirty="0"/>
              <a:t>Service() method handles requests/clients.</a:t>
            </a:r>
            <a:r>
              <a:rPr lang="en-GB" sz="2800" dirty="0">
                <a:latin typeface="Arial" pitchFamily="34" charset="0"/>
              </a:rPr>
              <a:t> </a:t>
            </a:r>
            <a:r>
              <a:rPr lang="en-GB" sz="2800" dirty="0"/>
              <a:t>The requests are forwarded to the appropriate method (</a:t>
            </a:r>
            <a:r>
              <a:rPr lang="en-GB" sz="2800" dirty="0" err="1"/>
              <a:t>ie</a:t>
            </a:r>
            <a:r>
              <a:rPr lang="en-GB" sz="2800" dirty="0"/>
              <a:t>. </a:t>
            </a:r>
            <a:r>
              <a:rPr lang="en-GB" sz="2800" dirty="0" err="1"/>
              <a:t>doGet</a:t>
            </a:r>
            <a:r>
              <a:rPr lang="en-GB" sz="2800" dirty="0"/>
              <a:t>() or </a:t>
            </a:r>
            <a:r>
              <a:rPr lang="en-GB" sz="2800" dirty="0" err="1"/>
              <a:t>doPost</a:t>
            </a:r>
            <a:r>
              <a:rPr lang="en-GB" sz="2800" dirty="0"/>
              <a:t>())</a:t>
            </a:r>
            <a:endParaRPr lang="en-US" sz="2800" dirty="0"/>
          </a:p>
          <a:p>
            <a:pPr algn="just">
              <a:buFont typeface="Wingdings" pitchFamily="2" charset="2"/>
              <a:buChar char="§"/>
            </a:pPr>
            <a:r>
              <a:rPr lang="en-US" sz="2800" dirty="0"/>
              <a:t>Server removes the servlet using destroy() method</a:t>
            </a: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fontScale="90000"/>
          </a:bodyPr>
          <a:lstStyle/>
          <a:p>
            <a:r>
              <a:rPr lang="en-US" sz="4000" dirty="0"/>
              <a:t/>
            </a:r>
            <a:br>
              <a:rPr lang="en-US" sz="4000" dirty="0"/>
            </a:br>
            <a:r>
              <a:rPr lang="en-US" sz="4000" dirty="0"/>
              <a:t>    Transfer Of Control</a:t>
            </a:r>
          </a:p>
        </p:txBody>
      </p:sp>
      <p:grpSp>
        <p:nvGrpSpPr>
          <p:cNvPr id="20" name="Group 19"/>
          <p:cNvGrpSpPr/>
          <p:nvPr/>
        </p:nvGrpSpPr>
        <p:grpSpPr>
          <a:xfrm>
            <a:off x="1475656" y="2204864"/>
            <a:ext cx="6984776" cy="2592288"/>
            <a:chOff x="1371600" y="990600"/>
            <a:chExt cx="5715000" cy="1066800"/>
          </a:xfrm>
        </p:grpSpPr>
        <p:sp>
          <p:nvSpPr>
            <p:cNvPr id="4" name="Rectangle 3"/>
            <p:cNvSpPr/>
            <p:nvPr/>
          </p:nvSpPr>
          <p:spPr>
            <a:xfrm>
              <a:off x="1371600" y="106680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a:t>
              </a:r>
            </a:p>
          </p:txBody>
        </p:sp>
        <p:sp>
          <p:nvSpPr>
            <p:cNvPr id="6" name="Rectangle 5"/>
            <p:cNvSpPr/>
            <p:nvPr/>
          </p:nvSpPr>
          <p:spPr>
            <a:xfrm>
              <a:off x="2971800" y="1219200"/>
              <a:ext cx="914400"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Servlet</a:t>
              </a:r>
            </a:p>
          </p:txBody>
        </p:sp>
        <p:sp>
          <p:nvSpPr>
            <p:cNvPr id="7" name="Rectangle 6"/>
            <p:cNvSpPr/>
            <p:nvPr/>
          </p:nvSpPr>
          <p:spPr>
            <a:xfrm>
              <a:off x="4648200" y="990600"/>
              <a:ext cx="1447800" cy="30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abc.jsp</a:t>
              </a:r>
            </a:p>
          </p:txBody>
        </p:sp>
        <p:sp>
          <p:nvSpPr>
            <p:cNvPr id="8" name="Rectangle 7"/>
            <p:cNvSpPr/>
            <p:nvPr/>
          </p:nvSpPr>
          <p:spPr>
            <a:xfrm>
              <a:off x="4724400" y="1752600"/>
              <a:ext cx="1524000" cy="30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Abc.html</a:t>
              </a:r>
            </a:p>
          </p:txBody>
        </p:sp>
        <p:sp>
          <p:nvSpPr>
            <p:cNvPr id="9" name="Rectangle 8"/>
            <p:cNvSpPr/>
            <p:nvPr/>
          </p:nvSpPr>
          <p:spPr>
            <a:xfrm>
              <a:off x="4953000" y="1371600"/>
              <a:ext cx="2133600" cy="30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Abc</a:t>
              </a:r>
              <a:r>
                <a:rPr lang="en-US" dirty="0"/>
                <a:t>(java file)</a:t>
              </a:r>
            </a:p>
          </p:txBody>
        </p:sp>
        <p:cxnSp>
          <p:nvCxnSpPr>
            <p:cNvPr id="11" name="Straight Arrow Connector 10"/>
            <p:cNvCxnSpPr>
              <a:stCxn id="4" idx="3"/>
            </p:cNvCxnSpPr>
            <p:nvPr/>
          </p:nvCxnSpPr>
          <p:spPr>
            <a:xfrm>
              <a:off x="2286000" y="1524000"/>
              <a:ext cx="685800" cy="76200"/>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7" name="Straight Arrow Connector 16"/>
            <p:cNvCxnSpPr>
              <a:stCxn id="6" idx="3"/>
              <a:endCxn id="7" idx="1"/>
            </p:cNvCxnSpPr>
            <p:nvPr/>
          </p:nvCxnSpPr>
          <p:spPr>
            <a:xfrm flipV="1">
              <a:off x="3886200" y="1143000"/>
              <a:ext cx="762000" cy="457200"/>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19" name="Straight Arrow Connector 18"/>
            <p:cNvCxnSpPr>
              <a:stCxn id="6" idx="3"/>
              <a:endCxn id="9" idx="1"/>
            </p:cNvCxnSpPr>
            <p:nvPr/>
          </p:nvCxnSpPr>
          <p:spPr>
            <a:xfrm flipV="1">
              <a:off x="3886200" y="1524000"/>
              <a:ext cx="1066800" cy="76200"/>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cxnSp>
          <p:nvCxnSpPr>
            <p:cNvPr id="23" name="Straight Arrow Connector 22"/>
            <p:cNvCxnSpPr>
              <a:stCxn id="6" idx="3"/>
              <a:endCxn id="8" idx="1"/>
            </p:cNvCxnSpPr>
            <p:nvPr/>
          </p:nvCxnSpPr>
          <p:spPr>
            <a:xfrm>
              <a:off x="3886200" y="1600200"/>
              <a:ext cx="838200" cy="304800"/>
            </a:xfrm>
            <a:prstGeom prst="straightConnector1">
              <a:avLst/>
            </a:prstGeom>
            <a:ln>
              <a:tailEnd type="arrow"/>
            </a:ln>
          </p:spPr>
          <p:style>
            <a:lnRef idx="1">
              <a:schemeClr val="accent2"/>
            </a:lnRef>
            <a:fillRef idx="0">
              <a:schemeClr val="accent2"/>
            </a:fillRef>
            <a:effectRef idx="0">
              <a:schemeClr val="accent2"/>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5852" y="457200"/>
            <a:ext cx="6715172" cy="595536"/>
          </a:xfrm>
        </p:spPr>
        <p:style>
          <a:lnRef idx="1">
            <a:schemeClr val="dk1"/>
          </a:lnRef>
          <a:fillRef idx="2">
            <a:schemeClr val="dk1"/>
          </a:fillRef>
          <a:effectRef idx="1">
            <a:schemeClr val="dk1"/>
          </a:effectRef>
          <a:fontRef idx="minor">
            <a:schemeClr val="dk1"/>
          </a:fontRef>
        </p:style>
        <p:txBody>
          <a:bodyPr>
            <a:normAutofit fontScale="90000"/>
          </a:bodyPr>
          <a:lstStyle/>
          <a:p>
            <a:pPr algn="ctr"/>
            <a:r>
              <a:rPr lang="en-US" sz="4400" dirty="0">
                <a:solidFill>
                  <a:schemeClr val="tx1"/>
                </a:solidFill>
                <a:latin typeface="Bell MT" panose="02020503060305020303" pitchFamily="18" charset="0"/>
                <a:cs typeface="Times New Roman" pitchFamily="18" charset="0"/>
              </a:rPr>
              <a:t>Database Handling</a:t>
            </a:r>
          </a:p>
        </p:txBody>
      </p:sp>
      <p:sp>
        <p:nvSpPr>
          <p:cNvPr id="3" name="Content Placeholder 2"/>
          <p:cNvSpPr>
            <a:spLocks noGrp="1"/>
          </p:cNvSpPr>
          <p:nvPr>
            <p:ph idx="1"/>
          </p:nvPr>
        </p:nvSpPr>
        <p:spPr>
          <a:xfrm>
            <a:off x="611560" y="1844824"/>
            <a:ext cx="8229600" cy="4922520"/>
          </a:xfrm>
        </p:spPr>
        <p:txBody>
          <a:bodyPr>
            <a:normAutofit/>
          </a:bodyPr>
          <a:lstStyle/>
          <a:p>
            <a:pPr algn="just">
              <a:buNone/>
            </a:pPr>
            <a:r>
              <a:rPr lang="en-US" dirty="0">
                <a:latin typeface="Times New Roman" pitchFamily="18" charset="0"/>
                <a:cs typeface="Times New Roman" pitchFamily="18" charset="0"/>
              </a:rPr>
              <a:t>	Java database connectivity (JDBC) is a standard application programming interface (API) specification that is implemented by different database vendors to allow Java programs to access their database management systems. The JDBC API consists of a set of interfaces and classes written in the Java programming language. </a:t>
            </a:r>
          </a:p>
          <a:p>
            <a:pPr algn="just">
              <a:buNone/>
            </a:pPr>
            <a:r>
              <a:rPr lang="en-US" dirty="0">
                <a:latin typeface="Times New Roman" pitchFamily="18" charset="0"/>
                <a:cs typeface="Times New Roman" pitchFamily="18" charset="0"/>
              </a:rPr>
              <a:t>	</a:t>
            </a:r>
            <a:r>
              <a:rPr lang="en-US" dirty="0">
                <a:solidFill>
                  <a:srgbClr val="FFC000"/>
                </a:solidFill>
                <a:latin typeface="Times New Roman" pitchFamily="18" charset="0"/>
                <a:cs typeface="Times New Roman" pitchFamily="18" charset="0"/>
              </a:rPr>
              <a:t>Basic steps to use database in Java</a:t>
            </a:r>
          </a:p>
          <a:p>
            <a:pPr algn="just"/>
            <a:r>
              <a:rPr lang="en-US" dirty="0">
                <a:latin typeface="Times New Roman" pitchFamily="18" charset="0"/>
                <a:cs typeface="Times New Roman" pitchFamily="18" charset="0"/>
              </a:rPr>
              <a:t>Establish a connection</a:t>
            </a:r>
          </a:p>
          <a:p>
            <a:pPr algn="just"/>
            <a:r>
              <a:rPr lang="en-US" dirty="0">
                <a:latin typeface="Times New Roman" pitchFamily="18" charset="0"/>
                <a:cs typeface="Times New Roman" pitchFamily="18" charset="0"/>
              </a:rPr>
              <a:t>Create statements</a:t>
            </a:r>
          </a:p>
          <a:p>
            <a:pPr algn="just"/>
            <a:r>
              <a:rPr lang="en-US" dirty="0">
                <a:latin typeface="Times New Roman" pitchFamily="18" charset="0"/>
                <a:cs typeface="Times New Roman" pitchFamily="18" charset="0"/>
              </a:rPr>
              <a:t>Execute SQL statements</a:t>
            </a:r>
          </a:p>
          <a:p>
            <a:pPr algn="just"/>
            <a:r>
              <a:rPr lang="en-US" dirty="0">
                <a:latin typeface="Times New Roman" pitchFamily="18" charset="0"/>
                <a:cs typeface="Times New Roman" pitchFamily="18" charset="0"/>
              </a:rPr>
              <a:t>Get results</a:t>
            </a:r>
          </a:p>
          <a:p>
            <a:pPr algn="just"/>
            <a:endParaRPr lang="en-US" dirty="0">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INDEX</a:t>
            </a:r>
          </a:p>
        </p:txBody>
      </p:sp>
      <p:sp>
        <p:nvSpPr>
          <p:cNvPr id="3" name="Content Placeholder 2"/>
          <p:cNvSpPr>
            <a:spLocks noGrp="1"/>
          </p:cNvSpPr>
          <p:nvPr>
            <p:ph idx="1"/>
          </p:nvPr>
        </p:nvSpPr>
        <p:spPr>
          <a:xfrm>
            <a:off x="938758" y="1412776"/>
            <a:ext cx="7633742" cy="4752528"/>
          </a:xfrm>
        </p:spPr>
        <p:txBody>
          <a:bodyPr>
            <a:normAutofit fontScale="85000" lnSpcReduction="20000"/>
          </a:bodyPr>
          <a:lstStyle/>
          <a:p>
            <a:r>
              <a:rPr lang="en-US" sz="3600" dirty="0">
                <a:solidFill>
                  <a:schemeClr val="tx1"/>
                </a:solidFill>
              </a:rPr>
              <a:t>Company profile </a:t>
            </a:r>
          </a:p>
          <a:p>
            <a:r>
              <a:rPr lang="en-US" sz="3600" dirty="0">
                <a:solidFill>
                  <a:schemeClr val="tx1"/>
                </a:solidFill>
              </a:rPr>
              <a:t>Brief Overview of Java</a:t>
            </a:r>
          </a:p>
          <a:p>
            <a:r>
              <a:rPr lang="en-US" sz="3600" dirty="0">
                <a:solidFill>
                  <a:schemeClr val="tx1"/>
                </a:solidFill>
              </a:rPr>
              <a:t>Advance java</a:t>
            </a:r>
            <a:endParaRPr lang="en-IN" sz="3600" dirty="0">
              <a:solidFill>
                <a:schemeClr val="tx1"/>
              </a:solidFill>
            </a:endParaRPr>
          </a:p>
          <a:p>
            <a:r>
              <a:rPr lang="en-IN" sz="3600" dirty="0">
                <a:solidFill>
                  <a:schemeClr val="tx1"/>
                </a:solidFill>
              </a:rPr>
              <a:t>Servlets</a:t>
            </a:r>
          </a:p>
          <a:p>
            <a:r>
              <a:rPr lang="en-IN" sz="3600" dirty="0">
                <a:solidFill>
                  <a:schemeClr val="tx1"/>
                </a:solidFill>
              </a:rPr>
              <a:t>Database Handling</a:t>
            </a:r>
          </a:p>
          <a:p>
            <a:r>
              <a:rPr lang="en-IN" sz="3600" dirty="0">
                <a:solidFill>
                  <a:schemeClr val="tx1"/>
                </a:solidFill>
              </a:rPr>
              <a:t>JSP</a:t>
            </a:r>
          </a:p>
          <a:p>
            <a:r>
              <a:rPr lang="en-IN" sz="3600" dirty="0">
                <a:solidFill>
                  <a:schemeClr val="tx1"/>
                </a:solidFill>
              </a:rPr>
              <a:t>Hibernate</a:t>
            </a:r>
          </a:p>
          <a:p>
            <a:r>
              <a:rPr lang="en-IN" sz="3600" dirty="0">
                <a:solidFill>
                  <a:schemeClr val="tx1"/>
                </a:solidFill>
              </a:rPr>
              <a:t>Project</a:t>
            </a:r>
          </a:p>
          <a:p>
            <a:r>
              <a:rPr lang="en-IN" sz="3600" dirty="0">
                <a:solidFill>
                  <a:schemeClr val="tx1"/>
                </a:solidFill>
              </a:rPr>
              <a:t>Conclusion </a:t>
            </a:r>
          </a:p>
          <a:p>
            <a:endParaRPr lang="en-IN" dirty="0"/>
          </a:p>
        </p:txBody>
      </p:sp>
    </p:spTree>
    <p:extLst>
      <p:ext uri="{BB962C8B-B14F-4D97-AF65-F5344CB8AC3E}">
        <p14:creationId xmlns:p14="http://schemas.microsoft.com/office/powerpoint/2010/main" val="364949958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5576" y="836712"/>
            <a:ext cx="9423648" cy="6021288"/>
          </a:xfrm>
        </p:spPr>
        <p:txBody>
          <a:bodyPr>
            <a:normAutofit/>
          </a:bodyPr>
          <a:lstStyle/>
          <a:p>
            <a:pPr>
              <a:buNone/>
            </a:pPr>
            <a:r>
              <a:rPr lang="en-US" sz="2800" dirty="0">
                <a:solidFill>
                  <a:srgbClr val="FFC000"/>
                </a:solidFill>
                <a:latin typeface="Times New Roman" pitchFamily="18" charset="0"/>
                <a:cs typeface="Times New Roman" pitchFamily="18" charset="0"/>
              </a:rPr>
              <a:t>Loading drivers</a:t>
            </a:r>
          </a:p>
          <a:p>
            <a:pPr marL="274320" lvl="1" indent="-274320">
              <a:buClr>
                <a:schemeClr val="accent3"/>
              </a:buClr>
              <a:buSzPct val="95000"/>
              <a:buNone/>
            </a:pPr>
            <a:r>
              <a:rPr lang="en-US" sz="2800" dirty="0">
                <a:latin typeface="Arial Unicode MS" pitchFamily="34" charset="-128"/>
              </a:rPr>
              <a:t>Class.forName("oracle.jdbc.driver.OracleDriver");</a:t>
            </a:r>
          </a:p>
          <a:p>
            <a:pPr marL="274320" lvl="1" indent="-274320">
              <a:buClr>
                <a:schemeClr val="accent3"/>
              </a:buClr>
              <a:buSzPct val="95000"/>
            </a:pPr>
            <a:r>
              <a:rPr lang="en-US" sz="2800" dirty="0">
                <a:latin typeface="Times New Roman" pitchFamily="18" charset="0"/>
                <a:cs typeface="Times New Roman" pitchFamily="18" charset="0"/>
              </a:rPr>
              <a:t>Dynamically loads a driver class, for Oracle database.</a:t>
            </a:r>
          </a:p>
          <a:p>
            <a:pPr marL="274320" lvl="1" indent="-274320">
              <a:buClr>
                <a:schemeClr val="accent3"/>
              </a:buClr>
              <a:buSzPct val="95000"/>
              <a:buNone/>
            </a:pPr>
            <a:r>
              <a:rPr lang="en-US" sz="2800" dirty="0">
                <a:solidFill>
                  <a:srgbClr val="FFC000"/>
                </a:solidFill>
                <a:latin typeface="Times New Roman" pitchFamily="18" charset="0"/>
                <a:cs typeface="Times New Roman" pitchFamily="18" charset="0"/>
              </a:rPr>
              <a:t>Making connections </a:t>
            </a:r>
          </a:p>
          <a:p>
            <a:pPr marL="274320" lvl="1" indent="-274320">
              <a:buClr>
                <a:schemeClr val="accent3"/>
              </a:buClr>
              <a:buSzPct val="95000"/>
              <a:buNone/>
            </a:pPr>
            <a:r>
              <a:rPr lang="en-US" sz="2800" dirty="0">
                <a:latin typeface="Times New Roman" pitchFamily="18" charset="0"/>
                <a:cs typeface="Times New Roman" pitchFamily="18" charset="0"/>
              </a:rPr>
              <a:t>    Connection con= DriverManager.getConnection(“</a:t>
            </a:r>
            <a:r>
              <a:rPr lang="en-US" sz="2800" dirty="0" err="1">
                <a:latin typeface="Times New Roman" pitchFamily="18" charset="0"/>
                <a:cs typeface="Times New Roman" pitchFamily="18" charset="0"/>
              </a:rPr>
              <a:t>Oracle:jdbc:oracle:thin</a:t>
            </a:r>
            <a:r>
              <a:rPr lang="en-US" sz="2800" dirty="0">
                <a:latin typeface="Times New Roman" pitchFamily="18" charset="0"/>
                <a:cs typeface="Times New Roman" pitchFamily="18" charset="0"/>
              </a:rPr>
              <a:t>:</a:t>
            </a:r>
          </a:p>
          <a:p>
            <a:pPr marL="274320" lvl="1" indent="-274320">
              <a:buClr>
                <a:schemeClr val="accent3"/>
              </a:buClr>
              <a:buSzPct val="95000"/>
              <a:buNone/>
            </a:pPr>
            <a:r>
              <a:rPr lang="en-US" sz="2800" dirty="0">
                <a:latin typeface="Times New Roman" pitchFamily="18" charset="0"/>
                <a:cs typeface="Times New Roman" pitchFamily="18" charset="0"/>
              </a:rPr>
              <a:t>@localhost:1521:xc”,”username”,”password”);</a:t>
            </a:r>
          </a:p>
          <a:p>
            <a:pPr marL="274320" lvl="1" indent="-274320">
              <a:buClr>
                <a:schemeClr val="accent3"/>
              </a:buClr>
              <a:buSzPct val="95000"/>
            </a:pPr>
            <a:r>
              <a:rPr lang="en-US" sz="2800" dirty="0">
                <a:latin typeface="Times New Roman" pitchFamily="18" charset="0"/>
                <a:cs typeface="Times New Roman" pitchFamily="18" charset="0"/>
              </a:rPr>
              <a:t>Establishes connection to database by obtaining </a:t>
            </a:r>
            <a:br>
              <a:rPr lang="en-US" sz="2800" dirty="0">
                <a:latin typeface="Times New Roman" pitchFamily="18" charset="0"/>
                <a:cs typeface="Times New Roman" pitchFamily="18" charset="0"/>
              </a:rPr>
            </a:br>
            <a:r>
              <a:rPr lang="en-US" sz="2800" dirty="0">
                <a:latin typeface="Times New Roman" pitchFamily="18" charset="0"/>
                <a:cs typeface="Times New Roman" pitchFamily="18" charset="0"/>
              </a:rPr>
              <a:t>a </a:t>
            </a:r>
            <a:r>
              <a:rPr lang="en-US" sz="2800" i="1" dirty="0">
                <a:latin typeface="Times New Roman" pitchFamily="18" charset="0"/>
                <a:cs typeface="Times New Roman" pitchFamily="18" charset="0"/>
              </a:rPr>
              <a:t>Connection</a:t>
            </a:r>
            <a:r>
              <a:rPr lang="en-US" sz="2800" dirty="0">
                <a:latin typeface="Times New Roman" pitchFamily="18" charset="0"/>
                <a:cs typeface="Times New Roman" pitchFamily="18" charset="0"/>
              </a:rPr>
              <a:t> object .</a:t>
            </a:r>
          </a:p>
          <a:p>
            <a:pPr marL="274320" lvl="1" indent="-274320">
              <a:buClr>
                <a:schemeClr val="accent3"/>
              </a:buClr>
              <a:buSzPct val="95000"/>
              <a:buNone/>
            </a:pPr>
            <a:endParaRPr lang="en-US" sz="2000" dirty="0">
              <a:latin typeface="Times New Roman" pitchFamily="18" charset="0"/>
              <a:cs typeface="Times New Roman" pitchFamily="18" charset="0"/>
            </a:endParaRPr>
          </a:p>
          <a:p>
            <a:pPr marL="274320" lvl="1" indent="-274320">
              <a:buClr>
                <a:schemeClr val="accent3"/>
              </a:buClr>
              <a:buSzPct val="95000"/>
            </a:pPr>
            <a:endParaRPr lang="en-US" sz="2000" dirty="0">
              <a:latin typeface="Times New Roman" pitchFamily="18" charset="0"/>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9592" y="836712"/>
            <a:ext cx="8458200" cy="6219056"/>
          </a:xfrm>
        </p:spPr>
        <p:txBody>
          <a:bodyPr>
            <a:normAutofit/>
          </a:bodyPr>
          <a:lstStyle/>
          <a:p>
            <a:pPr>
              <a:buNone/>
            </a:pPr>
            <a:r>
              <a:rPr lang="en-US" sz="2800" dirty="0">
                <a:solidFill>
                  <a:srgbClr val="FFC000"/>
                </a:solidFill>
                <a:latin typeface="Times New Roman" pitchFamily="18" charset="0"/>
                <a:cs typeface="Times New Roman" pitchFamily="18" charset="0"/>
              </a:rPr>
              <a:t>Specifying SQL queries</a:t>
            </a:r>
          </a:p>
          <a:p>
            <a:pPr>
              <a:buNone/>
            </a:pPr>
            <a:r>
              <a:rPr lang="en-US" sz="2800" dirty="0">
                <a:latin typeface="Times New Roman" pitchFamily="18" charset="0"/>
                <a:cs typeface="Times New Roman" pitchFamily="18" charset="0"/>
              </a:rPr>
              <a:t>Using prepared statements:-</a:t>
            </a:r>
          </a:p>
          <a:p>
            <a:pPr>
              <a:buNone/>
            </a:pPr>
            <a:r>
              <a:rPr lang="en-US" sz="2800" dirty="0">
                <a:latin typeface="Times New Roman" pitchFamily="18" charset="0"/>
                <a:cs typeface="Times New Roman" pitchFamily="18" charset="0"/>
              </a:rPr>
              <a:t>Syntax- PreparedStatement  ps= con.preparestatement(“SQL QUERY”);</a:t>
            </a:r>
          </a:p>
          <a:p>
            <a:pPr>
              <a:buNone/>
            </a:pPr>
            <a:r>
              <a:rPr lang="en-US" sz="2800" dirty="0">
                <a:solidFill>
                  <a:srgbClr val="FFC000"/>
                </a:solidFill>
                <a:latin typeface="Times New Roman" pitchFamily="18" charset="0"/>
                <a:cs typeface="Times New Roman" pitchFamily="18" charset="0"/>
              </a:rPr>
              <a:t>Execute Query</a:t>
            </a:r>
          </a:p>
          <a:p>
            <a:pPr>
              <a:buNone/>
            </a:pPr>
            <a:r>
              <a:rPr lang="en-US" sz="2800" dirty="0">
                <a:latin typeface="Times New Roman" pitchFamily="18" charset="0"/>
                <a:cs typeface="Times New Roman" pitchFamily="18" charset="0"/>
              </a:rPr>
              <a:t>There are two operations to execute queries:-</a:t>
            </a:r>
          </a:p>
          <a:p>
            <a:r>
              <a:rPr lang="en-US" sz="2800" dirty="0">
                <a:latin typeface="Times New Roman" pitchFamily="18" charset="0"/>
                <a:cs typeface="Times New Roman" pitchFamily="18" charset="0"/>
              </a:rPr>
              <a:t>Select – ps.executeQuery();</a:t>
            </a:r>
          </a:p>
          <a:p>
            <a:r>
              <a:rPr lang="en-US" sz="2800" dirty="0">
                <a:latin typeface="Times New Roman" pitchFamily="18" charset="0"/>
                <a:cs typeface="Times New Roman" pitchFamily="18" charset="0"/>
              </a:rPr>
              <a:t>update – ps.executeUpdate();</a:t>
            </a:r>
          </a:p>
          <a:p>
            <a:pPr>
              <a:buNone/>
            </a:pPr>
            <a:r>
              <a:rPr lang="en-US" sz="2800" dirty="0">
                <a:latin typeface="Times New Roman" pitchFamily="18" charset="0"/>
                <a:cs typeface="Times New Roman" pitchFamily="18" charset="0"/>
              </a:rPr>
              <a:t>To store data:-</a:t>
            </a:r>
          </a:p>
          <a:p>
            <a:pPr>
              <a:buNone/>
            </a:pPr>
            <a:r>
              <a:rPr lang="en-US" sz="2800" dirty="0">
                <a:latin typeface="Times New Roman" pitchFamily="18" charset="0"/>
                <a:cs typeface="Times New Roman" pitchFamily="18" charset="0"/>
              </a:rPr>
              <a:t>ResultSet rs= ps.executeQuery();</a:t>
            </a:r>
          </a:p>
          <a:p>
            <a:endParaRPr lang="en-US" dirty="0">
              <a:latin typeface="Times New Roman" pitchFamily="18" charset="0"/>
              <a:cs typeface="Times New Roman"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30688" y="404664"/>
            <a:ext cx="4079376" cy="562074"/>
          </a:xfrm>
        </p:spPr>
        <p:style>
          <a:lnRef idx="1">
            <a:schemeClr val="dk1"/>
          </a:lnRef>
          <a:fillRef idx="2">
            <a:schemeClr val="dk1"/>
          </a:fillRef>
          <a:effectRef idx="1">
            <a:schemeClr val="dk1"/>
          </a:effectRef>
          <a:fontRef idx="minor">
            <a:schemeClr val="dk1"/>
          </a:fontRef>
        </p:style>
        <p:txBody>
          <a:bodyPr>
            <a:normAutofit fontScale="90000"/>
          </a:bodyPr>
          <a:lstStyle/>
          <a:p>
            <a:r>
              <a:rPr lang="en-US" sz="3600" dirty="0"/>
              <a:t>Java Server Pages</a:t>
            </a:r>
          </a:p>
        </p:txBody>
      </p:sp>
      <p:sp>
        <p:nvSpPr>
          <p:cNvPr id="3" name="Content Placeholder 2"/>
          <p:cNvSpPr>
            <a:spLocks noGrp="1"/>
          </p:cNvSpPr>
          <p:nvPr>
            <p:ph idx="1"/>
          </p:nvPr>
        </p:nvSpPr>
        <p:spPr>
          <a:xfrm>
            <a:off x="755576" y="1484784"/>
            <a:ext cx="8229600" cy="4983163"/>
          </a:xfrm>
        </p:spPr>
        <p:txBody>
          <a:bodyPr>
            <a:normAutofit/>
          </a:bodyPr>
          <a:lstStyle/>
          <a:p>
            <a:pPr algn="just"/>
            <a:r>
              <a:rPr lang="en-US" dirty="0">
                <a:latin typeface="Times New Roman" panose="02020603050405020304" pitchFamily="18" charset="0"/>
                <a:cs typeface="Times New Roman" panose="02020603050405020304" pitchFamily="18" charset="0"/>
              </a:rPr>
              <a:t>Server-side programming technology that enables the creation of dynamic. Released in 1999 by </a:t>
            </a:r>
            <a:r>
              <a:rPr lang="en-US" dirty="0">
                <a:latin typeface="Times New Roman" panose="02020603050405020304" pitchFamily="18" charset="0"/>
                <a:cs typeface="Times New Roman" panose="02020603050405020304" pitchFamily="18" charset="0"/>
                <a:hlinkClick r:id="rId2" tooltip="Sun Microsystems"/>
              </a:rPr>
              <a:t>Sun Microsystems</a:t>
            </a:r>
            <a:r>
              <a:rPr lang="en-US" dirty="0">
                <a:latin typeface="Times New Roman" panose="02020603050405020304" pitchFamily="18" charset="0"/>
                <a:cs typeface="Times New Roman" panose="02020603050405020304" pitchFamily="18" charset="0"/>
              </a:rPr>
              <a:t>.</a:t>
            </a:r>
          </a:p>
          <a:p>
            <a:pPr algn="just"/>
            <a:r>
              <a:rPr lang="en-US" dirty="0">
                <a:latin typeface="Times New Roman" panose="02020603050405020304" pitchFamily="18" charset="0"/>
                <a:cs typeface="Times New Roman" panose="02020603050405020304" pitchFamily="18" charset="0"/>
              </a:rPr>
              <a:t>Platform-independent method for building Web-based applications. </a:t>
            </a:r>
          </a:p>
          <a:p>
            <a:pPr algn="just"/>
            <a:r>
              <a:rPr lang="en-US" dirty="0">
                <a:latin typeface="Times New Roman" panose="02020603050405020304" pitchFamily="18" charset="0"/>
                <a:cs typeface="Times New Roman" panose="02020603050405020304" pitchFamily="18" charset="0"/>
              </a:rPr>
              <a:t>Uses static data usually HTML. </a:t>
            </a:r>
          </a:p>
          <a:p>
            <a:pPr algn="just"/>
            <a:r>
              <a:rPr lang="en-US" dirty="0">
                <a:latin typeface="Times New Roman" panose="02020603050405020304" pitchFamily="18" charset="0"/>
                <a:cs typeface="Times New Roman" panose="02020603050405020304" pitchFamily="18" charset="0"/>
              </a:rPr>
              <a:t>To deploy and run </a:t>
            </a:r>
            <a:r>
              <a:rPr lang="en-US" dirty="0" err="1">
                <a:latin typeface="Times New Roman" panose="02020603050405020304" pitchFamily="18" charset="0"/>
                <a:cs typeface="Times New Roman" panose="02020603050405020304" pitchFamily="18" charset="0"/>
              </a:rPr>
              <a:t>JavaServer</a:t>
            </a:r>
            <a:r>
              <a:rPr lang="en-US" dirty="0">
                <a:latin typeface="Times New Roman" panose="02020603050405020304" pitchFamily="18" charset="0"/>
                <a:cs typeface="Times New Roman" panose="02020603050405020304" pitchFamily="18" charset="0"/>
              </a:rPr>
              <a:t> Pages, a compatible web server with a </a:t>
            </a:r>
            <a:r>
              <a:rPr lang="en-US" dirty="0">
                <a:latin typeface="Times New Roman" panose="02020603050405020304" pitchFamily="18" charset="0"/>
                <a:cs typeface="Times New Roman" panose="02020603050405020304" pitchFamily="18" charset="0"/>
                <a:hlinkClick r:id="rId3" tooltip="Servlet"/>
              </a:rPr>
              <a:t>servlet</a:t>
            </a:r>
            <a:r>
              <a:rPr lang="en-US" dirty="0">
                <a:latin typeface="Times New Roman" panose="02020603050405020304" pitchFamily="18" charset="0"/>
                <a:cs typeface="Times New Roman" panose="02020603050405020304" pitchFamily="18" charset="0"/>
              </a:rPr>
              <a:t> container, such as </a:t>
            </a:r>
            <a:r>
              <a:rPr lang="en-US" dirty="0">
                <a:latin typeface="Times New Roman" panose="02020603050405020304" pitchFamily="18" charset="0"/>
                <a:cs typeface="Times New Roman" panose="02020603050405020304" pitchFamily="18" charset="0"/>
                <a:hlinkClick r:id="rId4" tooltip="Apache Tomcat"/>
              </a:rPr>
              <a:t>Apache Tomcat</a:t>
            </a:r>
            <a:r>
              <a:rPr lang="en-US" dirty="0">
                <a:latin typeface="Times New Roman" panose="02020603050405020304" pitchFamily="18" charset="0"/>
                <a:cs typeface="Times New Roman" panose="02020603050405020304" pitchFamily="18" charset="0"/>
              </a:rPr>
              <a:t> is required.</a:t>
            </a:r>
          </a:p>
          <a:p>
            <a:pPr marL="342900" lvl="1" indent="-342900" algn="just">
              <a:buFont typeface="Arial" pitchFamily="34" charset="0"/>
              <a:buChar char="•"/>
            </a:pPr>
            <a:r>
              <a:rPr lang="en-US" sz="2000" dirty="0">
                <a:latin typeface="Times New Roman" panose="02020603050405020304" pitchFamily="18" charset="0"/>
                <a:cs typeface="Times New Roman" panose="02020603050405020304" pitchFamily="18" charset="0"/>
              </a:rPr>
              <a:t>Entire JSP page gets translated into a servlet (once), and servlet gets invoked (for each request)</a:t>
            </a:r>
          </a:p>
          <a:p>
            <a:pPr algn="just">
              <a:lnSpc>
                <a:spcPct val="90000"/>
              </a:lnSpc>
            </a:pPr>
            <a:r>
              <a:rPr lang="en-US" dirty="0" err="1">
                <a:latin typeface="Times New Roman" panose="02020603050405020304" pitchFamily="18" charset="0"/>
                <a:cs typeface="Times New Roman" panose="02020603050405020304" pitchFamily="18" charset="0"/>
              </a:rPr>
              <a:t>JavaServer</a:t>
            </a:r>
            <a:r>
              <a:rPr lang="en-US" dirty="0">
                <a:latin typeface="Times New Roman" panose="02020603050405020304" pitchFamily="18" charset="0"/>
                <a:cs typeface="Times New Roman" panose="02020603050405020304" pitchFamily="18" charset="0"/>
              </a:rPr>
              <a:t> Pages (JSP) lets you separate the dynamic part of your pages from the static HTML. </a:t>
            </a:r>
          </a:p>
          <a:p>
            <a:pPr algn="just">
              <a:lnSpc>
                <a:spcPct val="90000"/>
              </a:lnSpc>
              <a:buNone/>
            </a:pPr>
            <a:r>
              <a:rPr lang="en-US" dirty="0">
                <a:latin typeface="Times New Roman" panose="02020603050405020304" pitchFamily="18" charset="0"/>
                <a:cs typeface="Times New Roman" panose="02020603050405020304" pitchFamily="18" charset="0"/>
              </a:rPr>
              <a:t>			HTML tags and text </a:t>
            </a:r>
          </a:p>
          <a:p>
            <a:pPr algn="just">
              <a:lnSpc>
                <a:spcPct val="90000"/>
              </a:lnSpc>
              <a:buNone/>
            </a:pPr>
            <a:r>
              <a:rPr lang="en-US" dirty="0">
                <a:latin typeface="Times New Roman" panose="02020603050405020304" pitchFamily="18" charset="0"/>
                <a:cs typeface="Times New Roman" panose="02020603050405020304" pitchFamily="18" charset="0"/>
              </a:rPr>
              <a:t>			</a:t>
            </a:r>
            <a:r>
              <a:rPr lang="en-US" dirty="0">
                <a:solidFill>
                  <a:srgbClr val="0033CC"/>
                </a:solidFill>
                <a:latin typeface="Times New Roman" panose="02020603050405020304" pitchFamily="18" charset="0"/>
                <a:cs typeface="Times New Roman" panose="02020603050405020304" pitchFamily="18" charset="0"/>
              </a:rPr>
              <a:t>&lt;% </a:t>
            </a:r>
            <a:r>
              <a:rPr lang="en-US" dirty="0">
                <a:latin typeface="Times New Roman" panose="02020603050405020304" pitchFamily="18" charset="0"/>
                <a:cs typeface="Times New Roman" panose="02020603050405020304" pitchFamily="18" charset="0"/>
              </a:rPr>
              <a:t>some JSP code here </a:t>
            </a:r>
            <a:r>
              <a:rPr lang="en-US" dirty="0">
                <a:solidFill>
                  <a:srgbClr val="0033CC"/>
                </a:solidFill>
                <a:latin typeface="Times New Roman" panose="02020603050405020304" pitchFamily="18" charset="0"/>
                <a:cs typeface="Times New Roman" panose="02020603050405020304" pitchFamily="18" charset="0"/>
              </a:rPr>
              <a:t>%&gt;</a:t>
            </a:r>
            <a:r>
              <a:rPr lang="en-US" dirty="0">
                <a:latin typeface="Times New Roman" panose="02020603050405020304" pitchFamily="18" charset="0"/>
                <a:cs typeface="Times New Roman" panose="02020603050405020304" pitchFamily="18" charset="0"/>
              </a:rPr>
              <a:t> </a:t>
            </a:r>
          </a:p>
          <a:p>
            <a:pPr algn="just">
              <a:lnSpc>
                <a:spcPct val="90000"/>
              </a:lnSpc>
              <a:buNone/>
            </a:pPr>
            <a:r>
              <a:rPr lang="en-US" dirty="0">
                <a:latin typeface="Times New Roman" panose="02020603050405020304" pitchFamily="18" charset="0"/>
                <a:cs typeface="Times New Roman" panose="02020603050405020304" pitchFamily="18" charset="0"/>
              </a:rPr>
              <a:t>			HTML tags and text</a:t>
            </a:r>
          </a:p>
          <a:p>
            <a:pPr marL="342900" lvl="1" indent="-342900">
              <a:buFont typeface="Arial" pitchFamily="34" charset="0"/>
              <a:buChar char="•"/>
            </a:pPr>
            <a:endParaRPr lang="en-US" sz="2000" dirty="0">
              <a:ea typeface="+mn-ea"/>
            </a:endParaRPr>
          </a:p>
          <a:p>
            <a:endParaRPr lang="en-US" dirty="0"/>
          </a:p>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of JSP…</a:t>
            </a:r>
          </a:p>
        </p:txBody>
      </p:sp>
      <p:pic>
        <p:nvPicPr>
          <p:cNvPr id="4" name="Content Placeholder 3" descr="computers clipart, Desktop Computer Cliparts, Keyboard, Mouse, Moniter, Clip Arts (5).gif"/>
          <p:cNvPicPr>
            <a:picLocks noGrp="1" noChangeAspect="1"/>
          </p:cNvPicPr>
          <p:nvPr>
            <p:ph idx="1"/>
          </p:nvPr>
        </p:nvPicPr>
        <p:blipFill>
          <a:blip r:embed="rId3"/>
          <a:stretch>
            <a:fillRect/>
          </a:stretch>
        </p:blipFill>
        <p:spPr>
          <a:xfrm>
            <a:off x="777405" y="1988387"/>
            <a:ext cx="1359566" cy="1379984"/>
          </a:xfrm>
        </p:spPr>
      </p:pic>
      <p:pic>
        <p:nvPicPr>
          <p:cNvPr id="5" name="Picture 4" descr="images.jpg"/>
          <p:cNvPicPr>
            <a:picLocks noChangeAspect="1"/>
          </p:cNvPicPr>
          <p:nvPr/>
        </p:nvPicPr>
        <p:blipFill>
          <a:blip r:embed="rId4"/>
          <a:stretch>
            <a:fillRect/>
          </a:stretch>
        </p:blipFill>
        <p:spPr>
          <a:xfrm>
            <a:off x="3505200" y="2133600"/>
            <a:ext cx="1628775" cy="1788608"/>
          </a:xfrm>
          <a:prstGeom prst="rect">
            <a:avLst/>
          </a:prstGeom>
        </p:spPr>
      </p:pic>
      <p:sp>
        <p:nvSpPr>
          <p:cNvPr id="6" name="TextBox 5"/>
          <p:cNvSpPr txBox="1"/>
          <p:nvPr/>
        </p:nvSpPr>
        <p:spPr>
          <a:xfrm>
            <a:off x="1069857" y="3425279"/>
            <a:ext cx="1066800" cy="646331"/>
          </a:xfrm>
          <a:prstGeom prst="rect">
            <a:avLst/>
          </a:prstGeom>
          <a:noFill/>
        </p:spPr>
        <p:txBody>
          <a:bodyPr wrap="square" rtlCol="0">
            <a:spAutoFit/>
          </a:bodyPr>
          <a:lstStyle/>
          <a:p>
            <a:r>
              <a:rPr lang="en-US" dirty="0"/>
              <a:t>Client</a:t>
            </a:r>
          </a:p>
          <a:p>
            <a:endParaRPr lang="en-US" dirty="0"/>
          </a:p>
        </p:txBody>
      </p:sp>
      <p:sp>
        <p:nvSpPr>
          <p:cNvPr id="7" name="TextBox 6"/>
          <p:cNvSpPr txBox="1"/>
          <p:nvPr/>
        </p:nvSpPr>
        <p:spPr>
          <a:xfrm>
            <a:off x="3581400" y="3810000"/>
            <a:ext cx="1447800" cy="523220"/>
          </a:xfrm>
          <a:prstGeom prst="rect">
            <a:avLst/>
          </a:prstGeom>
          <a:noFill/>
        </p:spPr>
        <p:txBody>
          <a:bodyPr wrap="square" rtlCol="0">
            <a:spAutoFit/>
          </a:bodyPr>
          <a:lstStyle/>
          <a:p>
            <a:r>
              <a:rPr lang="en-US" sz="1400" dirty="0"/>
              <a:t> Server with JSP    Container</a:t>
            </a:r>
          </a:p>
        </p:txBody>
      </p:sp>
      <p:cxnSp>
        <p:nvCxnSpPr>
          <p:cNvPr id="9" name="Straight Arrow Connector 8"/>
          <p:cNvCxnSpPr/>
          <p:nvPr/>
        </p:nvCxnSpPr>
        <p:spPr>
          <a:xfrm flipV="1">
            <a:off x="2110824" y="2334554"/>
            <a:ext cx="1371600" cy="3089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rot="20860969">
            <a:off x="2323752" y="2482022"/>
            <a:ext cx="1054391" cy="276999"/>
          </a:xfrm>
          <a:prstGeom prst="rect">
            <a:avLst/>
          </a:prstGeom>
          <a:noFill/>
        </p:spPr>
        <p:txBody>
          <a:bodyPr wrap="none" rtlCol="0">
            <a:spAutoFit/>
          </a:bodyPr>
          <a:lstStyle/>
          <a:p>
            <a:r>
              <a:rPr lang="en-US" sz="1200" dirty="0"/>
              <a:t>HTTP Request</a:t>
            </a:r>
          </a:p>
        </p:txBody>
      </p:sp>
      <p:sp>
        <p:nvSpPr>
          <p:cNvPr id="11" name="Rounded Rectangle 10"/>
          <p:cNvSpPr/>
          <p:nvPr/>
        </p:nvSpPr>
        <p:spPr>
          <a:xfrm>
            <a:off x="6400800" y="2057400"/>
            <a:ext cx="1295400" cy="1447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t>loads the JSP page from disk and converts it into a servlet content.</a:t>
            </a:r>
          </a:p>
        </p:txBody>
      </p:sp>
      <p:cxnSp>
        <p:nvCxnSpPr>
          <p:cNvPr id="13" name="Straight Arrow Connector 12"/>
          <p:cNvCxnSpPr/>
          <p:nvPr/>
        </p:nvCxnSpPr>
        <p:spPr>
          <a:xfrm flipV="1">
            <a:off x="5105400" y="2282742"/>
            <a:ext cx="1295400" cy="53665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rot="20221546">
            <a:off x="4971749" y="1864437"/>
            <a:ext cx="1684133" cy="646331"/>
          </a:xfrm>
          <a:prstGeom prst="rect">
            <a:avLst/>
          </a:prstGeom>
          <a:noFill/>
        </p:spPr>
        <p:txBody>
          <a:bodyPr wrap="square" rtlCol="0">
            <a:spAutoFit/>
          </a:bodyPr>
          <a:lstStyle/>
          <a:p>
            <a:r>
              <a:rPr lang="en-US" sz="1200" dirty="0"/>
              <a:t>server send the .JSP</a:t>
            </a:r>
          </a:p>
          <a:p>
            <a:r>
              <a:rPr lang="en-US" sz="1200" dirty="0"/>
              <a:t>    file to JSP</a:t>
            </a:r>
          </a:p>
          <a:p>
            <a:r>
              <a:rPr lang="en-US" sz="1200" dirty="0"/>
              <a:t>    servlet engine</a:t>
            </a:r>
          </a:p>
        </p:txBody>
      </p:sp>
      <p:sp>
        <p:nvSpPr>
          <p:cNvPr id="16" name="TextBox 15"/>
          <p:cNvSpPr txBox="1"/>
          <p:nvPr/>
        </p:nvSpPr>
        <p:spPr>
          <a:xfrm>
            <a:off x="6477000" y="1752600"/>
            <a:ext cx="1262653" cy="369332"/>
          </a:xfrm>
          <a:prstGeom prst="rect">
            <a:avLst/>
          </a:prstGeom>
          <a:noFill/>
        </p:spPr>
        <p:txBody>
          <a:bodyPr wrap="none" rtlCol="0">
            <a:spAutoFit/>
          </a:bodyPr>
          <a:lstStyle/>
          <a:p>
            <a:r>
              <a:rPr lang="en-US" dirty="0"/>
              <a:t>Java Engine</a:t>
            </a:r>
          </a:p>
        </p:txBody>
      </p:sp>
      <p:sp>
        <p:nvSpPr>
          <p:cNvPr id="17" name="Oval 16"/>
          <p:cNvSpPr/>
          <p:nvPr/>
        </p:nvSpPr>
        <p:spPr>
          <a:xfrm>
            <a:off x="6172200" y="4114800"/>
            <a:ext cx="1828800" cy="1981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loads the Servlet class and executes it. Server produces an o/p in HTTP format  during exc.</a:t>
            </a:r>
          </a:p>
        </p:txBody>
      </p:sp>
      <p:cxnSp>
        <p:nvCxnSpPr>
          <p:cNvPr id="19" name="Straight Arrow Connector 18"/>
          <p:cNvCxnSpPr>
            <a:stCxn id="11" idx="2"/>
            <a:endCxn id="17" idx="0"/>
          </p:cNvCxnSpPr>
          <p:nvPr/>
        </p:nvCxnSpPr>
        <p:spPr>
          <a:xfrm rot="16200000" flipH="1">
            <a:off x="6762750" y="3790950"/>
            <a:ext cx="609600" cy="381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553200" y="6096000"/>
            <a:ext cx="1446268" cy="338554"/>
          </a:xfrm>
          <a:prstGeom prst="rect">
            <a:avLst/>
          </a:prstGeom>
          <a:noFill/>
        </p:spPr>
        <p:txBody>
          <a:bodyPr wrap="square" rtlCol="0">
            <a:spAutoFit/>
          </a:bodyPr>
          <a:lstStyle/>
          <a:p>
            <a:r>
              <a:rPr lang="en-US" sz="1600" dirty="0"/>
              <a:t>Servlet Engine</a:t>
            </a:r>
          </a:p>
        </p:txBody>
      </p:sp>
      <p:sp>
        <p:nvSpPr>
          <p:cNvPr id="22" name="TextBox 21"/>
          <p:cNvSpPr txBox="1"/>
          <p:nvPr/>
        </p:nvSpPr>
        <p:spPr>
          <a:xfrm>
            <a:off x="7010400" y="3657600"/>
            <a:ext cx="627095" cy="338554"/>
          </a:xfrm>
          <a:prstGeom prst="rect">
            <a:avLst/>
          </a:prstGeom>
          <a:noFill/>
        </p:spPr>
        <p:txBody>
          <a:bodyPr wrap="none" rtlCol="0">
            <a:spAutoFit/>
          </a:bodyPr>
          <a:lstStyle/>
          <a:p>
            <a:r>
              <a:rPr lang="en-US" sz="1600" dirty="0"/>
              <a:t>.class</a:t>
            </a:r>
          </a:p>
        </p:txBody>
      </p:sp>
      <p:cxnSp>
        <p:nvCxnSpPr>
          <p:cNvPr id="24" name="Straight Arrow Connector 23"/>
          <p:cNvCxnSpPr>
            <a:stCxn id="17" idx="2"/>
          </p:cNvCxnSpPr>
          <p:nvPr/>
        </p:nvCxnSpPr>
        <p:spPr>
          <a:xfrm rot="10800000">
            <a:off x="4800600" y="3810000"/>
            <a:ext cx="1371600" cy="1295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2583694">
            <a:off x="4921470" y="3972917"/>
            <a:ext cx="1663259" cy="646331"/>
          </a:xfrm>
          <a:prstGeom prst="rect">
            <a:avLst/>
          </a:prstGeom>
          <a:noFill/>
        </p:spPr>
        <p:txBody>
          <a:bodyPr wrap="square" rtlCol="0">
            <a:spAutoFit/>
          </a:bodyPr>
          <a:lstStyle/>
          <a:p>
            <a:r>
              <a:rPr lang="en-US" sz="1200" dirty="0"/>
              <a:t>dynamically generated HTML page inside the HTTP response</a:t>
            </a:r>
          </a:p>
        </p:txBody>
      </p:sp>
      <p:cxnSp>
        <p:nvCxnSpPr>
          <p:cNvPr id="38" name="Straight Arrow Connector 37"/>
          <p:cNvCxnSpPr/>
          <p:nvPr/>
        </p:nvCxnSpPr>
        <p:spPr>
          <a:xfrm flipH="1" flipV="1">
            <a:off x="2110824" y="3252060"/>
            <a:ext cx="1394376" cy="3700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rot="849849">
            <a:off x="2311051" y="3478830"/>
            <a:ext cx="1529985" cy="523220"/>
          </a:xfrm>
          <a:prstGeom prst="rect">
            <a:avLst/>
          </a:prstGeom>
          <a:noFill/>
        </p:spPr>
        <p:txBody>
          <a:bodyPr wrap="square" rtlCol="0">
            <a:spAutoFit/>
          </a:bodyPr>
          <a:lstStyle/>
          <a:p>
            <a:r>
              <a:rPr lang="en-US" sz="1400" dirty="0"/>
              <a:t>Static HTML content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JSP v/s Servlets</a:t>
            </a:r>
          </a:p>
        </p:txBody>
      </p:sp>
      <p:sp>
        <p:nvSpPr>
          <p:cNvPr id="3" name="Content Placeholder 2"/>
          <p:cNvSpPr>
            <a:spLocks noGrp="1"/>
          </p:cNvSpPr>
          <p:nvPr>
            <p:ph idx="1"/>
          </p:nvPr>
        </p:nvSpPr>
        <p:spPr/>
        <p:txBody>
          <a:bodyPr/>
          <a:lstStyle/>
          <a:p>
            <a:pPr marL="228600" lvl="0" indent="-228600" fontAlgn="base">
              <a:spcBef>
                <a:spcPct val="30000"/>
              </a:spcBef>
              <a:spcAft>
                <a:spcPct val="0"/>
              </a:spcAft>
              <a:buFont typeface="+mj-lt"/>
              <a:buAutoNum type="arabicPeriod"/>
              <a:defRPr/>
            </a:pPr>
            <a:endParaRPr lang="en-US" sz="1200" dirty="0"/>
          </a:p>
          <a:p>
            <a:pPr marL="228600" lvl="0" indent="-228600" fontAlgn="base">
              <a:spcBef>
                <a:spcPct val="30000"/>
              </a:spcBef>
              <a:spcAft>
                <a:spcPct val="0"/>
              </a:spcAft>
              <a:buFont typeface="+mj-lt"/>
              <a:buAutoNum type="arabicPeriod"/>
              <a:defRPr/>
            </a:pPr>
            <a:endParaRPr lang="en-US" sz="1200" dirty="0"/>
          </a:p>
          <a:p>
            <a:pPr marL="228600" lvl="0" indent="-228600" fontAlgn="base">
              <a:spcBef>
                <a:spcPct val="30000"/>
              </a:spcBef>
              <a:spcAft>
                <a:spcPct val="0"/>
              </a:spcAft>
              <a:buFont typeface="+mj-lt"/>
              <a:buAutoNum type="arabicPeriod"/>
              <a:defRPr/>
            </a:pPr>
            <a:endParaRPr lang="en-US" sz="1200" dirty="0"/>
          </a:p>
          <a:p>
            <a:pPr marL="228600" lvl="0" indent="-228600" fontAlgn="base">
              <a:spcBef>
                <a:spcPct val="30000"/>
              </a:spcBef>
              <a:spcAft>
                <a:spcPct val="0"/>
              </a:spcAft>
              <a:buFont typeface="+mj-lt"/>
              <a:buAutoNum type="arabicPeriod"/>
              <a:defRPr/>
            </a:pPr>
            <a:endParaRPr lang="en-US" sz="1200" dirty="0"/>
          </a:p>
          <a:p>
            <a:endParaRPr lang="en-US" dirty="0"/>
          </a:p>
        </p:txBody>
      </p:sp>
      <p:sp>
        <p:nvSpPr>
          <p:cNvPr id="4" name="Round Diagonal Corner Rectangle 3"/>
          <p:cNvSpPr/>
          <p:nvPr/>
        </p:nvSpPr>
        <p:spPr>
          <a:xfrm>
            <a:off x="938758" y="1874516"/>
            <a:ext cx="3176042" cy="4297683"/>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Wingdings" pitchFamily="2" charset="2"/>
              <a:buChar char="Ø"/>
            </a:pPr>
            <a:r>
              <a:rPr lang="en-US" dirty="0" err="1"/>
              <a:t>Servlets</a:t>
            </a:r>
            <a:r>
              <a:rPr lang="en-US" dirty="0"/>
              <a:t> are strictly written in Java .</a:t>
            </a:r>
          </a:p>
          <a:p>
            <a:pPr>
              <a:buFont typeface="Wingdings" pitchFamily="2" charset="2"/>
              <a:buChar char="Ø"/>
            </a:pPr>
            <a:r>
              <a:rPr lang="en-US" dirty="0" err="1"/>
              <a:t>Servlets</a:t>
            </a:r>
            <a:r>
              <a:rPr lang="en-US" dirty="0"/>
              <a:t> must be given both a servlet definition and one or more mappings within the web deployment descriptor (web.xml).</a:t>
            </a:r>
          </a:p>
          <a:p>
            <a:pPr>
              <a:buFont typeface="Wingdings" pitchFamily="2" charset="2"/>
              <a:buChar char="Ø"/>
            </a:pPr>
            <a:r>
              <a:rPr lang="en-US" dirty="0" err="1"/>
              <a:t>Servlets</a:t>
            </a:r>
            <a:r>
              <a:rPr lang="en-US" dirty="0"/>
              <a:t> are for generic handling of an HTTP request.</a:t>
            </a:r>
          </a:p>
          <a:p>
            <a:pPr>
              <a:buFont typeface="Wingdings" pitchFamily="2" charset="2"/>
              <a:buChar char="Ø"/>
            </a:pPr>
            <a:r>
              <a:rPr lang="en-US" dirty="0"/>
              <a:t>Executed as a servlet itself</a:t>
            </a:r>
          </a:p>
          <a:p>
            <a:pPr>
              <a:buFont typeface="Wingdings" pitchFamily="2" charset="2"/>
              <a:buChar char="Ø"/>
            </a:pPr>
            <a:endParaRPr lang="en-US" dirty="0"/>
          </a:p>
        </p:txBody>
      </p:sp>
      <p:sp>
        <p:nvSpPr>
          <p:cNvPr id="5" name="Round Diagonal Corner Rectangle 4"/>
          <p:cNvSpPr/>
          <p:nvPr/>
        </p:nvSpPr>
        <p:spPr>
          <a:xfrm>
            <a:off x="5076056" y="1772816"/>
            <a:ext cx="3136776" cy="432048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defRPr/>
            </a:pPr>
            <a:r>
              <a:rPr lang="en-US" dirty="0"/>
              <a:t>JSPs contain mixed dynamic content.</a:t>
            </a:r>
          </a:p>
          <a:p>
            <a:pPr lvl="0">
              <a:buFont typeface="Wingdings" pitchFamily="2" charset="2"/>
              <a:buChar char="Ø"/>
              <a:defRPr/>
            </a:pPr>
            <a:r>
              <a:rPr lang="en-US" dirty="0"/>
              <a:t>JSPs do not require either, allowing much quicker and less brittle page creation.</a:t>
            </a:r>
          </a:p>
          <a:p>
            <a:pPr lvl="0">
              <a:buFont typeface="Wingdings" pitchFamily="2" charset="2"/>
              <a:buChar char="Ø"/>
              <a:defRPr/>
            </a:pPr>
            <a:r>
              <a:rPr lang="en-US" dirty="0"/>
              <a:t>JSPs are specifically targeted and optimized to render a response to the request in the output language of choice (typically HTML).</a:t>
            </a:r>
          </a:p>
          <a:p>
            <a:pPr lvl="0">
              <a:buFont typeface="Wingdings" pitchFamily="2" charset="2"/>
              <a:buChar char="Ø"/>
              <a:defRPr/>
            </a:pPr>
            <a:r>
              <a:rPr lang="en-US" dirty="0"/>
              <a:t>Code is compiled into a servlet</a:t>
            </a:r>
          </a:p>
          <a:p>
            <a:pPr lvl="0">
              <a:buFont typeface="Wingdings" pitchFamily="2" charset="2"/>
              <a:buChar char="Ø"/>
              <a:defRPr/>
            </a:pPr>
            <a:endParaRPr lang="en-US" dirty="0"/>
          </a:p>
          <a:p>
            <a:pPr>
              <a:buFont typeface="Wingdings" pitchFamily="2" charset="2"/>
              <a:buChar char="Ø"/>
              <a:defRPr/>
            </a:pPr>
            <a:endParaRPr lang="en-US" dirty="0"/>
          </a:p>
          <a:p>
            <a:pPr>
              <a:buFont typeface="Wingdings" pitchFamily="2" charset="2"/>
              <a:buChar char="Ø"/>
            </a:pPr>
            <a:endParaRPr lang="en-US" dirty="0"/>
          </a:p>
          <a:p>
            <a:endParaRPr lang="en-US" dirty="0"/>
          </a:p>
          <a:p>
            <a:pPr algn="ct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What is Struts ?</a:t>
            </a:r>
          </a:p>
        </p:txBody>
      </p:sp>
      <p:sp>
        <p:nvSpPr>
          <p:cNvPr id="3" name="Content Placeholder 2"/>
          <p:cNvSpPr>
            <a:spLocks noGrp="1"/>
          </p:cNvSpPr>
          <p:nvPr>
            <p:ph idx="1"/>
          </p:nvPr>
        </p:nvSpPr>
        <p:spPr/>
        <p:txBody>
          <a:bodyPr/>
          <a:lstStyle/>
          <a:p>
            <a:r>
              <a:rPr lang="en-IN" dirty="0"/>
              <a:t>Frameworks(Front-Ends) for Developing Java web based applications</a:t>
            </a:r>
          </a:p>
          <a:p>
            <a:r>
              <a:rPr lang="en-IN" dirty="0"/>
              <a:t>free open-source</a:t>
            </a:r>
          </a:p>
          <a:p>
            <a:r>
              <a:rPr lang="en-IN" dirty="0"/>
              <a:t>Current Version: 1.1</a:t>
            </a:r>
          </a:p>
          <a:p>
            <a:r>
              <a:rPr lang="en-IN" dirty="0"/>
              <a:t>Based on architecture of MVC(Model-View-Controller) Design Pattern</a:t>
            </a:r>
          </a:p>
          <a:p>
            <a:endParaRPr lang="en-IN" dirty="0"/>
          </a:p>
        </p:txBody>
      </p:sp>
    </p:spTree>
    <p:extLst>
      <p:ext uri="{BB962C8B-B14F-4D97-AF65-F5344CB8AC3E}">
        <p14:creationId xmlns:p14="http://schemas.microsoft.com/office/powerpoint/2010/main" val="2999158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Why Struts?</a:t>
            </a:r>
            <a:endParaRPr lang="en-IN" dirty="0"/>
          </a:p>
        </p:txBody>
      </p:sp>
      <p:sp>
        <p:nvSpPr>
          <p:cNvPr id="3" name="Content Placeholder 2"/>
          <p:cNvSpPr>
            <a:spLocks noGrp="1"/>
          </p:cNvSpPr>
          <p:nvPr>
            <p:ph idx="1"/>
          </p:nvPr>
        </p:nvSpPr>
        <p:spPr/>
        <p:txBody>
          <a:bodyPr>
            <a:normAutofit/>
          </a:bodyPr>
          <a:lstStyle/>
          <a:p>
            <a:r>
              <a:rPr lang="en-IN" dirty="0"/>
              <a:t>Flexible, extensible and structured front-ends</a:t>
            </a:r>
          </a:p>
          <a:p>
            <a:r>
              <a:rPr lang="en-IN" dirty="0"/>
              <a:t> Large user community</a:t>
            </a:r>
          </a:p>
          <a:p>
            <a:r>
              <a:rPr lang="en-IN" dirty="0"/>
              <a:t> Stable Framework </a:t>
            </a:r>
          </a:p>
          <a:p>
            <a:r>
              <a:rPr lang="en-IN" dirty="0"/>
              <a:t> Open source</a:t>
            </a:r>
          </a:p>
          <a:p>
            <a:r>
              <a:rPr lang="en-IN" dirty="0"/>
              <a:t>Easy to learn and use</a:t>
            </a:r>
          </a:p>
          <a:p>
            <a:r>
              <a:rPr lang="en-IN" dirty="0"/>
              <a:t> Feature-rich( like error handling and MVC )</a:t>
            </a:r>
          </a:p>
          <a:p>
            <a:r>
              <a:rPr lang="en-IN" dirty="0"/>
              <a:t>Works with existing web apps</a:t>
            </a:r>
          </a:p>
        </p:txBody>
      </p:sp>
    </p:spTree>
    <p:extLst>
      <p:ext uri="{BB962C8B-B14F-4D97-AF65-F5344CB8AC3E}">
        <p14:creationId xmlns:p14="http://schemas.microsoft.com/office/powerpoint/2010/main" val="28305790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Web Xml File</a:t>
            </a:r>
          </a:p>
        </p:txBody>
      </p:sp>
      <p:sp>
        <p:nvSpPr>
          <p:cNvPr id="3" name="Content Placeholder 2"/>
          <p:cNvSpPr>
            <a:spLocks noGrp="1"/>
          </p:cNvSpPr>
          <p:nvPr>
            <p:ph idx="1"/>
          </p:nvPr>
        </p:nvSpPr>
        <p:spPr/>
        <p:txBody>
          <a:bodyPr>
            <a:normAutofit/>
          </a:bodyPr>
          <a:lstStyle/>
          <a:p>
            <a:r>
              <a:rPr lang="en-IN" sz="2800" dirty="0">
                <a:solidFill>
                  <a:srgbClr val="0070C0"/>
                </a:solidFill>
              </a:rPr>
              <a:t>web.xml</a:t>
            </a:r>
            <a:r>
              <a:rPr lang="en-IN" sz="2800" dirty="0"/>
              <a:t> includes:</a:t>
            </a:r>
          </a:p>
          <a:p>
            <a:pPr marL="0" indent="0">
              <a:buNone/>
            </a:pPr>
            <a:r>
              <a:rPr lang="en-IN" sz="2800" dirty="0"/>
              <a:t>– Configure ActionServlet instance and mapping</a:t>
            </a:r>
          </a:p>
          <a:p>
            <a:pPr marL="0" indent="0">
              <a:buNone/>
            </a:pPr>
            <a:r>
              <a:rPr lang="en-IN" sz="2800" dirty="0"/>
              <a:t>– Resource file as </a:t>
            </a:r>
            <a:r>
              <a:rPr lang="en-IN" sz="2800" dirty="0">
                <a:solidFill>
                  <a:srgbClr val="0070C0"/>
                </a:solidFill>
              </a:rPr>
              <a:t>&lt;init-</a:t>
            </a:r>
            <a:r>
              <a:rPr lang="en-IN" sz="2800" dirty="0" err="1">
                <a:solidFill>
                  <a:srgbClr val="0070C0"/>
                </a:solidFill>
              </a:rPr>
              <a:t>param</a:t>
            </a:r>
            <a:r>
              <a:rPr lang="en-IN" sz="2800" dirty="0">
                <a:solidFill>
                  <a:srgbClr val="0070C0"/>
                </a:solidFill>
              </a:rPr>
              <a:t>&gt;</a:t>
            </a:r>
          </a:p>
          <a:p>
            <a:pPr marL="0" indent="0">
              <a:buNone/>
            </a:pPr>
            <a:r>
              <a:rPr lang="en-IN" sz="2800" dirty="0"/>
              <a:t>– servlet-config.xml file as </a:t>
            </a:r>
            <a:r>
              <a:rPr lang="en-IN" sz="2800" dirty="0">
                <a:solidFill>
                  <a:srgbClr val="0070C0"/>
                </a:solidFill>
              </a:rPr>
              <a:t>&lt;init-</a:t>
            </a:r>
            <a:r>
              <a:rPr lang="en-IN" sz="2800" dirty="0" err="1">
                <a:solidFill>
                  <a:srgbClr val="0070C0"/>
                </a:solidFill>
              </a:rPr>
              <a:t>param</a:t>
            </a:r>
            <a:r>
              <a:rPr lang="en-IN" sz="2800" dirty="0">
                <a:solidFill>
                  <a:srgbClr val="0070C0"/>
                </a:solidFill>
              </a:rPr>
              <a:t>&gt;</a:t>
            </a:r>
          </a:p>
          <a:p>
            <a:pPr marL="0" indent="0">
              <a:buNone/>
            </a:pPr>
            <a:r>
              <a:rPr lang="en-IN" sz="2800" dirty="0"/>
              <a:t>– Define the Struts tag libraries</a:t>
            </a:r>
          </a:p>
          <a:p>
            <a:r>
              <a:rPr lang="en-IN" sz="2800" dirty="0">
                <a:solidFill>
                  <a:srgbClr val="0070C0"/>
                </a:solidFill>
              </a:rPr>
              <a:t>web.xml</a:t>
            </a:r>
            <a:r>
              <a:rPr lang="en-IN" sz="2800" dirty="0"/>
              <a:t> is stored in </a:t>
            </a:r>
            <a:r>
              <a:rPr lang="en-IN" sz="2800" dirty="0">
                <a:solidFill>
                  <a:srgbClr val="0070C0"/>
                </a:solidFill>
              </a:rPr>
              <a:t>WEB-INF/web.xml</a:t>
            </a:r>
          </a:p>
        </p:txBody>
      </p:sp>
    </p:spTree>
    <p:extLst>
      <p:ext uri="{BB962C8B-B14F-4D97-AF65-F5344CB8AC3E}">
        <p14:creationId xmlns:p14="http://schemas.microsoft.com/office/powerpoint/2010/main" val="4644696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Example: web.xml</a:t>
            </a:r>
            <a:endParaRPr lang="en-IN" dirty="0"/>
          </a:p>
        </p:txBody>
      </p:sp>
      <p:sp>
        <p:nvSpPr>
          <p:cNvPr id="3" name="Content Placeholder 2"/>
          <p:cNvSpPr>
            <a:spLocks noGrp="1"/>
          </p:cNvSpPr>
          <p:nvPr>
            <p:ph idx="1"/>
          </p:nvPr>
        </p:nvSpPr>
        <p:spPr/>
        <p:txBody>
          <a:bodyPr>
            <a:normAutofit fontScale="85000" lnSpcReduction="20000"/>
          </a:bodyPr>
          <a:lstStyle/>
          <a:p>
            <a:pPr marL="0" indent="0">
              <a:buNone/>
            </a:pPr>
            <a:r>
              <a:rPr lang="en-IN" dirty="0"/>
              <a:t>&lt;servlet&gt;</a:t>
            </a:r>
          </a:p>
          <a:p>
            <a:pPr marL="0" indent="0">
              <a:buNone/>
            </a:pPr>
            <a:r>
              <a:rPr lang="en-IN" dirty="0"/>
              <a:t>	</a:t>
            </a:r>
            <a:r>
              <a:rPr lang="en-IN" dirty="0">
                <a:solidFill>
                  <a:srgbClr val="FF0000"/>
                </a:solidFill>
              </a:rPr>
              <a:t>&lt;servlet-name&gt;action&lt;/servlet-name&gt;</a:t>
            </a:r>
          </a:p>
          <a:p>
            <a:pPr marL="0" indent="0">
              <a:buNone/>
            </a:pPr>
            <a:r>
              <a:rPr lang="en-IN" dirty="0">
                <a:solidFill>
                  <a:srgbClr val="FF0000"/>
                </a:solidFill>
              </a:rPr>
              <a:t> 	&lt;servlet-class&gt;</a:t>
            </a:r>
          </a:p>
          <a:p>
            <a:pPr marL="0" indent="0">
              <a:buNone/>
            </a:pPr>
            <a:r>
              <a:rPr lang="en-IN" dirty="0">
                <a:solidFill>
                  <a:srgbClr val="FF0000"/>
                </a:solidFill>
              </a:rPr>
              <a:t> 		</a:t>
            </a:r>
            <a:r>
              <a:rPr lang="en-IN" dirty="0" err="1">
                <a:solidFill>
                  <a:srgbClr val="FF0000"/>
                </a:solidFill>
              </a:rPr>
              <a:t>org.apache.struts.action.ActionServlet</a:t>
            </a:r>
            <a:endParaRPr lang="en-IN" dirty="0">
              <a:solidFill>
                <a:srgbClr val="FF0000"/>
              </a:solidFill>
            </a:endParaRPr>
          </a:p>
          <a:p>
            <a:pPr marL="0" indent="0">
              <a:buNone/>
            </a:pPr>
            <a:r>
              <a:rPr lang="en-IN" dirty="0">
                <a:solidFill>
                  <a:srgbClr val="FF0000"/>
                </a:solidFill>
              </a:rPr>
              <a:t> 	&lt;/servlet-class&gt;</a:t>
            </a:r>
          </a:p>
          <a:p>
            <a:pPr marL="0" indent="0">
              <a:buNone/>
            </a:pPr>
            <a:r>
              <a:rPr lang="en-IN" dirty="0"/>
              <a:t>	</a:t>
            </a:r>
            <a:r>
              <a:rPr lang="en-IN" dirty="0">
                <a:solidFill>
                  <a:srgbClr val="0070C0"/>
                </a:solidFill>
              </a:rPr>
              <a:t>&lt;init-</a:t>
            </a:r>
            <a:r>
              <a:rPr lang="en-IN" dirty="0" err="1">
                <a:solidFill>
                  <a:srgbClr val="0070C0"/>
                </a:solidFill>
              </a:rPr>
              <a:t>param</a:t>
            </a:r>
            <a:r>
              <a:rPr lang="en-IN" dirty="0">
                <a:solidFill>
                  <a:srgbClr val="0070C0"/>
                </a:solidFill>
              </a:rPr>
              <a:t>&gt;</a:t>
            </a:r>
          </a:p>
          <a:p>
            <a:pPr marL="0" indent="0">
              <a:buNone/>
            </a:pPr>
            <a:r>
              <a:rPr lang="en-IN" dirty="0">
                <a:solidFill>
                  <a:srgbClr val="0070C0"/>
                </a:solidFill>
              </a:rPr>
              <a:t> 		&lt;</a:t>
            </a:r>
            <a:r>
              <a:rPr lang="en-IN" dirty="0" err="1">
                <a:solidFill>
                  <a:srgbClr val="0070C0"/>
                </a:solidFill>
              </a:rPr>
              <a:t>param</a:t>
            </a:r>
            <a:r>
              <a:rPr lang="en-IN" dirty="0">
                <a:solidFill>
                  <a:srgbClr val="0070C0"/>
                </a:solidFill>
              </a:rPr>
              <a:t>-name&gt;</a:t>
            </a:r>
            <a:r>
              <a:rPr lang="en-IN" dirty="0" err="1">
                <a:solidFill>
                  <a:srgbClr val="0070C0"/>
                </a:solidFill>
              </a:rPr>
              <a:t>config</a:t>
            </a:r>
            <a:r>
              <a:rPr lang="en-IN" dirty="0">
                <a:solidFill>
                  <a:srgbClr val="0070C0"/>
                </a:solidFill>
              </a:rPr>
              <a:t>&lt;/</a:t>
            </a:r>
            <a:r>
              <a:rPr lang="en-IN" dirty="0" err="1">
                <a:solidFill>
                  <a:srgbClr val="0070C0"/>
                </a:solidFill>
              </a:rPr>
              <a:t>param</a:t>
            </a:r>
            <a:r>
              <a:rPr lang="en-IN" dirty="0">
                <a:solidFill>
                  <a:srgbClr val="0070C0"/>
                </a:solidFill>
              </a:rPr>
              <a:t>-name&gt;</a:t>
            </a:r>
          </a:p>
          <a:p>
            <a:pPr marL="0" indent="0">
              <a:buNone/>
            </a:pPr>
            <a:r>
              <a:rPr lang="en-IN" dirty="0">
                <a:solidFill>
                  <a:srgbClr val="0070C0"/>
                </a:solidFill>
              </a:rPr>
              <a:t> 		&lt;</a:t>
            </a:r>
            <a:r>
              <a:rPr lang="en-IN" dirty="0" err="1">
                <a:solidFill>
                  <a:srgbClr val="0070C0"/>
                </a:solidFill>
              </a:rPr>
              <a:t>param</a:t>
            </a:r>
            <a:r>
              <a:rPr lang="en-IN" dirty="0">
                <a:solidFill>
                  <a:srgbClr val="0070C0"/>
                </a:solidFill>
              </a:rPr>
              <a:t>-value&gt;/WEB-INF/struts-				config.xml&lt;/</a:t>
            </a:r>
            <a:r>
              <a:rPr lang="en-IN" dirty="0" err="1">
                <a:solidFill>
                  <a:srgbClr val="0070C0"/>
                </a:solidFill>
              </a:rPr>
              <a:t>param</a:t>
            </a:r>
            <a:r>
              <a:rPr lang="en-IN" dirty="0">
                <a:solidFill>
                  <a:srgbClr val="0070C0"/>
                </a:solidFill>
              </a:rPr>
              <a:t> 	value&gt;</a:t>
            </a:r>
          </a:p>
          <a:p>
            <a:pPr marL="0" indent="0">
              <a:buNone/>
            </a:pPr>
            <a:r>
              <a:rPr lang="en-IN" dirty="0">
                <a:solidFill>
                  <a:srgbClr val="0070C0"/>
                </a:solidFill>
              </a:rPr>
              <a:t>	&lt;/init-</a:t>
            </a:r>
            <a:r>
              <a:rPr lang="en-IN" dirty="0" err="1">
                <a:solidFill>
                  <a:srgbClr val="0070C0"/>
                </a:solidFill>
              </a:rPr>
              <a:t>param</a:t>
            </a:r>
            <a:r>
              <a:rPr lang="en-IN" dirty="0">
                <a:solidFill>
                  <a:srgbClr val="0070C0"/>
                </a:solidFill>
              </a:rPr>
              <a:t>&gt;</a:t>
            </a:r>
          </a:p>
          <a:p>
            <a:pPr marL="0" indent="0">
              <a:buNone/>
            </a:pPr>
            <a:r>
              <a:rPr lang="en-IN" dirty="0"/>
              <a:t> &lt;/servlet&gt;</a:t>
            </a:r>
          </a:p>
        </p:txBody>
      </p:sp>
    </p:spTree>
    <p:extLst>
      <p:ext uri="{BB962C8B-B14F-4D97-AF65-F5344CB8AC3E}">
        <p14:creationId xmlns:p14="http://schemas.microsoft.com/office/powerpoint/2010/main" val="2968793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758" y="476672"/>
            <a:ext cx="5443538" cy="406968"/>
          </a:xfrm>
        </p:spPr>
        <p:style>
          <a:lnRef idx="1">
            <a:schemeClr val="dk1"/>
          </a:lnRef>
          <a:fillRef idx="2">
            <a:schemeClr val="dk1"/>
          </a:fillRef>
          <a:effectRef idx="1">
            <a:schemeClr val="dk1"/>
          </a:effectRef>
          <a:fontRef idx="minor">
            <a:schemeClr val="dk1"/>
          </a:fontRef>
        </p:style>
        <p:txBody>
          <a:bodyPr>
            <a:normAutofit fontScale="90000"/>
          </a:bodyPr>
          <a:lstStyle/>
          <a:p>
            <a:r>
              <a:rPr lang="en-US" sz="2800" dirty="0"/>
              <a:t>Hibernate: An Introduction</a:t>
            </a:r>
            <a:endParaRPr lang="en-IN" sz="2800" dirty="0"/>
          </a:p>
        </p:txBody>
      </p:sp>
      <p:sp>
        <p:nvSpPr>
          <p:cNvPr id="5" name="Content Placeholder 4"/>
          <p:cNvSpPr>
            <a:spLocks noGrp="1"/>
          </p:cNvSpPr>
          <p:nvPr>
            <p:ph idx="1"/>
          </p:nvPr>
        </p:nvSpPr>
        <p:spPr/>
        <p:txBody>
          <a:bodyPr/>
          <a:lstStyle/>
          <a:p>
            <a:r>
              <a:rPr lang="en-US" sz="3200" dirty="0"/>
              <a:t>It is an object-relational mapping (ORM) solution for Java</a:t>
            </a:r>
          </a:p>
          <a:p>
            <a:r>
              <a:rPr lang="en-US" sz="3200" dirty="0"/>
              <a:t>We make our data persistent by storing it in a database</a:t>
            </a:r>
          </a:p>
          <a:p>
            <a:r>
              <a:rPr lang="en-US" sz="3200" dirty="0"/>
              <a:t>Hibernate takes care of this for us</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COMPANY PROFILE</a:t>
            </a:r>
            <a:endParaRPr lang="en-IN" dirty="0"/>
          </a:p>
        </p:txBody>
      </p:sp>
      <p:sp>
        <p:nvSpPr>
          <p:cNvPr id="3" name="Content Placeholder 2"/>
          <p:cNvSpPr>
            <a:spLocks noGrp="1"/>
          </p:cNvSpPr>
          <p:nvPr>
            <p:ph idx="1"/>
          </p:nvPr>
        </p:nvSpPr>
        <p:spPr>
          <a:xfrm>
            <a:off x="611560" y="1628800"/>
            <a:ext cx="7960940" cy="4896544"/>
          </a:xfrm>
        </p:spPr>
        <p:txBody>
          <a:bodyPr>
            <a:normAutofit fontScale="40000" lnSpcReduction="20000"/>
          </a:bodyPr>
          <a:lstStyle/>
          <a:p>
            <a:endParaRPr lang="en-IN" dirty="0">
              <a:latin typeface="Times New Roman" panose="02020603050405020304" pitchFamily="18" charset="0"/>
              <a:cs typeface="Times New Roman" panose="02020603050405020304" pitchFamily="18" charset="0"/>
            </a:endParaRPr>
          </a:p>
          <a:p>
            <a:pPr algn="just"/>
            <a:r>
              <a:rPr lang="en-IN" sz="5000" dirty="0">
                <a:latin typeface="Times New Roman" panose="02020603050405020304" pitchFamily="18" charset="0"/>
                <a:cs typeface="Times New Roman" panose="02020603050405020304" pitchFamily="18" charset="0"/>
              </a:rPr>
              <a:t>INFOWIZ is leading strategic IT Company offering integrated IT solution.</a:t>
            </a:r>
          </a:p>
          <a:p>
            <a:pPr algn="just"/>
            <a:r>
              <a:rPr lang="en-IN" sz="5000" dirty="0">
                <a:latin typeface="Times New Roman" panose="02020603050405020304" pitchFamily="18" charset="0"/>
                <a:cs typeface="Times New Roman" panose="02020603050405020304" pitchFamily="18" charset="0"/>
              </a:rPr>
              <a:t> INFOWIZ is having rich experience managing global clients across various business verticals and align IT strategies to achieve business goals.</a:t>
            </a:r>
          </a:p>
          <a:p>
            <a:pPr algn="just"/>
            <a:r>
              <a:rPr lang="en-IN" sz="5000" b="1" dirty="0">
                <a:latin typeface="Times New Roman" panose="02020603050405020304" pitchFamily="18" charset="0"/>
                <a:cs typeface="Times New Roman" panose="02020603050405020304" pitchFamily="18" charset="0"/>
              </a:rPr>
              <a:t>INFOWIZ </a:t>
            </a:r>
            <a:r>
              <a:rPr lang="en-IN" sz="5000" dirty="0">
                <a:latin typeface="Times New Roman" panose="02020603050405020304" pitchFamily="18" charset="0"/>
                <a:cs typeface="Times New Roman" panose="02020603050405020304" pitchFamily="18" charset="0"/>
              </a:rPr>
              <a:t>is a 8 years</a:t>
            </a:r>
            <a:r>
              <a:rPr lang="en-IN" sz="5000" b="1" dirty="0">
                <a:latin typeface="Times New Roman" panose="02020603050405020304" pitchFamily="18" charset="0"/>
                <a:cs typeface="Times New Roman" panose="02020603050405020304" pitchFamily="18" charset="0"/>
              </a:rPr>
              <a:t> </a:t>
            </a:r>
            <a:r>
              <a:rPr lang="en-IN" sz="5000" dirty="0">
                <a:latin typeface="Times New Roman" panose="02020603050405020304" pitchFamily="18" charset="0"/>
                <a:cs typeface="Times New Roman" panose="02020603050405020304" pitchFamily="18" charset="0"/>
              </a:rPr>
              <a:t>young organization which has won the </a:t>
            </a:r>
            <a:r>
              <a:rPr lang="en-IN" sz="5000" b="1" dirty="0">
                <a:latin typeface="Times New Roman" panose="02020603050405020304" pitchFamily="18" charset="0"/>
                <a:cs typeface="Times New Roman" panose="02020603050405020304" pitchFamily="18" charset="0"/>
              </a:rPr>
              <a:t>NATIONAL AWARD </a:t>
            </a:r>
            <a:r>
              <a:rPr lang="en-IN" sz="5000" dirty="0">
                <a:latin typeface="Times New Roman" panose="02020603050405020304" pitchFamily="18" charset="0"/>
                <a:cs typeface="Times New Roman" panose="02020603050405020304" pitchFamily="18" charset="0"/>
              </a:rPr>
              <a:t>for</a:t>
            </a:r>
            <a:r>
              <a:rPr lang="en-IN" sz="5000" b="1" dirty="0">
                <a:latin typeface="Times New Roman" panose="02020603050405020304" pitchFamily="18" charset="0"/>
                <a:cs typeface="Times New Roman" panose="02020603050405020304" pitchFamily="18" charset="0"/>
              </a:rPr>
              <a:t> 2 consecutive years 2014-2015 &amp; 2015-16  </a:t>
            </a:r>
            <a:r>
              <a:rPr lang="en-IN" sz="5000" dirty="0">
                <a:latin typeface="Times New Roman" panose="02020603050405020304" pitchFamily="18" charset="0"/>
                <a:cs typeface="Times New Roman" panose="02020603050405020304" pitchFamily="18" charset="0"/>
              </a:rPr>
              <a:t>for </a:t>
            </a:r>
            <a:r>
              <a:rPr lang="en-IN" sz="5000" b="1" dirty="0">
                <a:latin typeface="Times New Roman" panose="02020603050405020304" pitchFamily="18" charset="0"/>
                <a:cs typeface="Times New Roman" panose="02020603050405020304" pitchFamily="18" charset="0"/>
              </a:rPr>
              <a:t>BEST Industrial Training</a:t>
            </a:r>
            <a:r>
              <a:rPr lang="en-IN" sz="5000" dirty="0">
                <a:latin typeface="Times New Roman" panose="02020603050405020304" pitchFamily="18" charset="0"/>
                <a:cs typeface="Times New Roman" panose="02020603050405020304" pitchFamily="18" charset="0"/>
              </a:rPr>
              <a:t> from </a:t>
            </a:r>
            <a:r>
              <a:rPr lang="en-IN" sz="5000" b="1" dirty="0">
                <a:latin typeface="Times New Roman" panose="02020603050405020304" pitchFamily="18" charset="0"/>
                <a:cs typeface="Times New Roman" panose="02020603050405020304" pitchFamily="18" charset="0"/>
              </a:rPr>
              <a:t>Hon` able</a:t>
            </a:r>
            <a:r>
              <a:rPr lang="en-IN" sz="5000" dirty="0">
                <a:latin typeface="Times New Roman" panose="02020603050405020304" pitchFamily="18" charset="0"/>
                <a:cs typeface="Times New Roman" panose="02020603050405020304" pitchFamily="18" charset="0"/>
              </a:rPr>
              <a:t> </a:t>
            </a:r>
            <a:r>
              <a:rPr lang="en-IN" sz="5000" b="1" dirty="0">
                <a:latin typeface="Times New Roman" panose="02020603050405020304" pitchFamily="18" charset="0"/>
                <a:cs typeface="Times New Roman" panose="02020603050405020304" pitchFamily="18" charset="0"/>
              </a:rPr>
              <a:t>GOVERNER of Punjab &amp; Haryana Sh. </a:t>
            </a:r>
            <a:r>
              <a:rPr lang="en-IN" sz="5000" b="1" dirty="0" err="1">
                <a:latin typeface="Times New Roman" panose="02020603050405020304" pitchFamily="18" charset="0"/>
                <a:cs typeface="Times New Roman" panose="02020603050405020304" pitchFamily="18" charset="0"/>
              </a:rPr>
              <a:t>Kaptan</a:t>
            </a:r>
            <a:r>
              <a:rPr lang="en-IN" sz="5000" b="1" dirty="0">
                <a:latin typeface="Times New Roman" panose="02020603050405020304" pitchFamily="18" charset="0"/>
                <a:cs typeface="Times New Roman" panose="02020603050405020304" pitchFamily="18" charset="0"/>
              </a:rPr>
              <a:t> Singh Solanki. </a:t>
            </a:r>
          </a:p>
          <a:p>
            <a:pPr algn="just"/>
            <a:r>
              <a:rPr lang="en-IN" sz="5000" dirty="0">
                <a:latin typeface="Times New Roman" panose="02020603050405020304" pitchFamily="18" charset="0"/>
                <a:cs typeface="Times New Roman" panose="02020603050405020304" pitchFamily="18" charset="0"/>
              </a:rPr>
              <a:t>He is also the </a:t>
            </a:r>
            <a:r>
              <a:rPr lang="en-IN" sz="5000" b="1" dirty="0">
                <a:latin typeface="Times New Roman" panose="02020603050405020304" pitchFamily="18" charset="0"/>
                <a:cs typeface="Times New Roman" panose="02020603050405020304" pitchFamily="18" charset="0"/>
              </a:rPr>
              <a:t>Chancellor of PTU &amp; Punjabi University</a:t>
            </a:r>
            <a:r>
              <a:rPr lang="en-IN" sz="5000" dirty="0">
                <a:latin typeface="Times New Roman" panose="02020603050405020304" pitchFamily="18" charset="0"/>
                <a:cs typeface="Times New Roman" panose="02020603050405020304" pitchFamily="18" charset="0"/>
              </a:rPr>
              <a:t>. INFOWIZ is a member of Confederation of Indian Industry ( </a:t>
            </a:r>
            <a:r>
              <a:rPr lang="en-IN" sz="5000" b="1" dirty="0">
                <a:latin typeface="Times New Roman" panose="02020603050405020304" pitchFamily="18" charset="0"/>
                <a:cs typeface="Times New Roman" panose="02020603050405020304" pitchFamily="18" charset="0"/>
              </a:rPr>
              <a:t>CII membership number – N4654P</a:t>
            </a:r>
            <a:r>
              <a:rPr lang="en-IN" sz="5000" dirty="0">
                <a:latin typeface="Times New Roman" panose="02020603050405020304" pitchFamily="18" charset="0"/>
                <a:cs typeface="Times New Roman" panose="02020603050405020304" pitchFamily="18" charset="0"/>
              </a:rPr>
              <a:t> ) &amp; also with</a:t>
            </a:r>
            <a:r>
              <a:rPr lang="en-IN" sz="5000" b="1" dirty="0">
                <a:latin typeface="Times New Roman" panose="02020603050405020304" pitchFamily="18" charset="0"/>
                <a:cs typeface="Times New Roman" panose="02020603050405020304" pitchFamily="18" charset="0"/>
              </a:rPr>
              <a:t> </a:t>
            </a:r>
            <a:r>
              <a:rPr lang="en-IN" sz="5000" dirty="0">
                <a:latin typeface="Times New Roman" panose="02020603050405020304" pitchFamily="18" charset="0"/>
                <a:cs typeface="Times New Roman" panose="02020603050405020304" pitchFamily="18" charset="0"/>
              </a:rPr>
              <a:t>an</a:t>
            </a:r>
            <a:r>
              <a:rPr lang="en-IN" sz="5000" b="1" dirty="0">
                <a:latin typeface="Times New Roman" panose="02020603050405020304" pitchFamily="18" charset="0"/>
                <a:cs typeface="Times New Roman" panose="02020603050405020304" pitchFamily="18" charset="0"/>
              </a:rPr>
              <a:t> ISO Certification</a:t>
            </a:r>
            <a:r>
              <a:rPr lang="en-IN" sz="5000" dirty="0">
                <a:latin typeface="Times New Roman" panose="02020603050405020304" pitchFamily="18" charset="0"/>
                <a:cs typeface="Times New Roman" panose="02020603050405020304" pitchFamily="18" charset="0"/>
              </a:rPr>
              <a:t>. We have a global foot prints in providing the off shore companies of US, UK, France, Ireland, Canada and Australia with quality and timely Web and SEO services</a:t>
            </a:r>
            <a:r>
              <a:rPr lang="en-IN" sz="5000" dirty="0"/>
              <a:t>.</a:t>
            </a:r>
          </a:p>
          <a:p>
            <a:endParaRPr lang="en-IN" dirty="0"/>
          </a:p>
        </p:txBody>
      </p:sp>
    </p:spTree>
    <p:extLst>
      <p:ext uri="{BB962C8B-B14F-4D97-AF65-F5344CB8AC3E}">
        <p14:creationId xmlns:p14="http://schemas.microsoft.com/office/powerpoint/2010/main" val="3544357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Object-Relational Mapping</a:t>
            </a:r>
            <a:endParaRPr lang="en-IN" dirty="0"/>
          </a:p>
        </p:txBody>
      </p:sp>
      <p:sp>
        <p:nvSpPr>
          <p:cNvPr id="3" name="Content Placeholder 2"/>
          <p:cNvSpPr>
            <a:spLocks noGrp="1"/>
          </p:cNvSpPr>
          <p:nvPr>
            <p:ph idx="1"/>
          </p:nvPr>
        </p:nvSpPr>
        <p:spPr/>
        <p:txBody>
          <a:bodyPr/>
          <a:lstStyle/>
          <a:p>
            <a:r>
              <a:rPr lang="en-US" sz="3200" dirty="0"/>
              <a:t>It is a programming technique for converting object-type data of an object oriented programming language into database tables.</a:t>
            </a:r>
          </a:p>
          <a:p>
            <a:r>
              <a:rPr lang="en-US" sz="3200" dirty="0"/>
              <a:t>Hibernate is used convert object data in JAVA to relational database tables.</a:t>
            </a:r>
          </a:p>
          <a:p>
            <a:endParaRPr lang="en-I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Why Hibernate and not JDBC? </a:t>
            </a:r>
            <a:endParaRPr lang="en-IN" dirty="0"/>
          </a:p>
        </p:txBody>
      </p:sp>
      <p:sp>
        <p:nvSpPr>
          <p:cNvPr id="3" name="Content Placeholder 2"/>
          <p:cNvSpPr>
            <a:spLocks noGrp="1"/>
          </p:cNvSpPr>
          <p:nvPr>
            <p:ph idx="1"/>
          </p:nvPr>
        </p:nvSpPr>
        <p:spPr/>
        <p:txBody>
          <a:bodyPr>
            <a:normAutofit/>
          </a:bodyPr>
          <a:lstStyle/>
          <a:p>
            <a:pPr>
              <a:lnSpc>
                <a:spcPct val="80000"/>
              </a:lnSpc>
            </a:pPr>
            <a:r>
              <a:rPr lang="en-US" dirty="0"/>
              <a:t>JDBC maps Java classes to database tables (and from Java data types to SQL data types)</a:t>
            </a:r>
          </a:p>
          <a:p>
            <a:pPr>
              <a:lnSpc>
                <a:spcPct val="80000"/>
              </a:lnSpc>
              <a:buFont typeface="Wingdings" pitchFamily="2" charset="2"/>
              <a:buNone/>
            </a:pPr>
            <a:endParaRPr lang="en-US" dirty="0"/>
          </a:p>
          <a:p>
            <a:pPr>
              <a:lnSpc>
                <a:spcPct val="80000"/>
              </a:lnSpc>
            </a:pPr>
            <a:r>
              <a:rPr lang="en-US" dirty="0"/>
              <a:t>Hibernate automatically generates the SQL queries.</a:t>
            </a:r>
          </a:p>
          <a:p>
            <a:pPr>
              <a:lnSpc>
                <a:spcPct val="80000"/>
              </a:lnSpc>
              <a:buFont typeface="Wingdings" pitchFamily="2" charset="2"/>
              <a:buNone/>
            </a:pPr>
            <a:endParaRPr lang="en-US" dirty="0"/>
          </a:p>
          <a:p>
            <a:pPr>
              <a:lnSpc>
                <a:spcPct val="80000"/>
              </a:lnSpc>
            </a:pPr>
            <a:r>
              <a:rPr lang="en-US" dirty="0"/>
              <a:t>Hibernate provides data query and retrieval facilities and can significantly reduce development time otherwise spent with manual data handling in SQL and JDBC. </a:t>
            </a:r>
          </a:p>
          <a:p>
            <a:pPr>
              <a:lnSpc>
                <a:spcPct val="80000"/>
              </a:lnSpc>
              <a:buFont typeface="Wingdings" pitchFamily="2" charset="2"/>
              <a:buNone/>
            </a:pPr>
            <a:endParaRPr lang="en-US" dirty="0"/>
          </a:p>
          <a:p>
            <a:pPr>
              <a:lnSpc>
                <a:spcPct val="80000"/>
              </a:lnSpc>
            </a:pPr>
            <a:r>
              <a:rPr lang="en-US" dirty="0"/>
              <a:t>Makes an application portable to all SQL databases.</a:t>
            </a:r>
          </a:p>
          <a:p>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Hibernate vs. JDBC (an example)</a:t>
            </a:r>
            <a:endParaRPr lang="en-IN" dirty="0"/>
          </a:p>
        </p:txBody>
      </p:sp>
      <p:sp>
        <p:nvSpPr>
          <p:cNvPr id="3" name="Content Placeholder 2"/>
          <p:cNvSpPr>
            <a:spLocks noGrp="1"/>
          </p:cNvSpPr>
          <p:nvPr>
            <p:ph idx="1"/>
          </p:nvPr>
        </p:nvSpPr>
        <p:spPr/>
        <p:txBody>
          <a:bodyPr/>
          <a:lstStyle/>
          <a:p>
            <a:r>
              <a:rPr lang="en-US" i="1" dirty="0"/>
              <a:t>JDBC </a:t>
            </a:r>
            <a:r>
              <a:rPr lang="en-US" i="1" dirty="0" err="1"/>
              <a:t>tuple</a:t>
            </a:r>
            <a:r>
              <a:rPr lang="en-US" i="1" dirty="0"/>
              <a:t> insertion</a:t>
            </a:r>
            <a:r>
              <a:rPr lang="en-US" dirty="0"/>
              <a:t> –</a:t>
            </a:r>
          </a:p>
          <a:p>
            <a:pPr>
              <a:buFont typeface="Wingdings" pitchFamily="2" charset="2"/>
              <a:buNone/>
            </a:pPr>
            <a:r>
              <a:rPr lang="en-US" dirty="0"/>
              <a:t>	</a:t>
            </a:r>
            <a:r>
              <a:rPr lang="en-US" dirty="0" err="1"/>
              <a:t>st.executeUpdate</a:t>
            </a:r>
            <a:r>
              <a:rPr lang="en-US" dirty="0"/>
              <a:t>(“INSERT INTO book VALUES(“Harry </a:t>
            </a:r>
            <a:r>
              <a:rPr lang="en-US" dirty="0" err="1"/>
              <a:t>Potter”,”J.K.Rowling</a:t>
            </a:r>
            <a:r>
              <a:rPr lang="en-US" dirty="0"/>
              <a:t>”));</a:t>
            </a:r>
          </a:p>
          <a:p>
            <a:pPr>
              <a:buFont typeface="Wingdings" pitchFamily="2" charset="2"/>
              <a:buNone/>
            </a:pPr>
            <a:endParaRPr lang="en-US" dirty="0"/>
          </a:p>
          <a:p>
            <a:r>
              <a:rPr lang="en-US" i="1" dirty="0"/>
              <a:t>Hibernate </a:t>
            </a:r>
            <a:r>
              <a:rPr lang="en-US" i="1" dirty="0" err="1"/>
              <a:t>tuple</a:t>
            </a:r>
            <a:r>
              <a:rPr lang="en-US" i="1" dirty="0"/>
              <a:t> insertion</a:t>
            </a:r>
            <a:r>
              <a:rPr lang="en-US" dirty="0"/>
              <a:t> –</a:t>
            </a:r>
          </a:p>
          <a:p>
            <a:pPr>
              <a:buFont typeface="Wingdings" pitchFamily="2" charset="2"/>
              <a:buNone/>
            </a:pPr>
            <a:r>
              <a:rPr lang="en-US" dirty="0"/>
              <a:t>	 </a:t>
            </a:r>
            <a:r>
              <a:rPr lang="en-US" dirty="0" err="1"/>
              <a:t>session.save</a:t>
            </a:r>
            <a:r>
              <a:rPr lang="en-US" dirty="0"/>
              <a:t>(book1);</a:t>
            </a:r>
          </a:p>
          <a:p>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574675" y="304800"/>
            <a:ext cx="8001000" cy="1216025"/>
          </a:xfrm>
          <a:prstGeom prst="rect">
            <a:avLst/>
          </a:prstGeom>
          <a:noFill/>
          <a:ln/>
        </p:spPr>
        <p:txBody>
          <a:bodyPr anchor="ct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a:ln>
                  <a:noFill/>
                </a:ln>
                <a:solidFill>
                  <a:schemeClr val="tx1"/>
                </a:solidFill>
                <a:effectLst/>
                <a:uLnTx/>
                <a:uFillTx/>
                <a:latin typeface="+mj-lt"/>
                <a:ea typeface="+mj-ea"/>
                <a:cs typeface="+mj-cs"/>
              </a:rPr>
              <a:t>Architecture</a:t>
            </a:r>
            <a:endParaRPr kumimoji="0" lang="en-US" sz="4400" b="0" i="0" u="none" strike="noStrike" kern="1200" cap="none" spc="0" normalizeH="0" baseline="0" noProof="0" dirty="0">
              <a:ln>
                <a:noFill/>
              </a:ln>
              <a:solidFill>
                <a:schemeClr val="tx1"/>
              </a:solidFill>
              <a:effectLst/>
              <a:uLnTx/>
              <a:uFillTx/>
              <a:latin typeface="+mj-lt"/>
              <a:ea typeface="+mj-ea"/>
              <a:cs typeface="+mj-cs"/>
            </a:endParaRPr>
          </a:p>
        </p:txBody>
      </p:sp>
      <p:pic>
        <p:nvPicPr>
          <p:cNvPr id="3" name="Picture 3"/>
          <p:cNvPicPr>
            <a:picLocks noChangeAspect="1" noChangeArrowheads="1"/>
          </p:cNvPicPr>
          <p:nvPr/>
        </p:nvPicPr>
        <p:blipFill>
          <a:blip r:embed="rId2"/>
          <a:srcRect/>
          <a:stretch>
            <a:fillRect/>
          </a:stretch>
        </p:blipFill>
        <p:spPr>
          <a:xfrm>
            <a:off x="1187624" y="2708920"/>
            <a:ext cx="3818384" cy="3200507"/>
          </a:xfrm>
          <a:prstGeom prst="rect">
            <a:avLst/>
          </a:prstGeom>
          <a:noFill/>
          <a:ln/>
        </p:spPr>
      </p:pic>
      <p:sp>
        <p:nvSpPr>
          <p:cNvPr id="4" name="Text Box 4"/>
          <p:cNvSpPr txBox="1">
            <a:spLocks noChangeArrowheads="1"/>
          </p:cNvSpPr>
          <p:nvPr/>
        </p:nvSpPr>
        <p:spPr bwMode="auto">
          <a:xfrm>
            <a:off x="5334000" y="2667000"/>
            <a:ext cx="3505200" cy="1546577"/>
          </a:xfrm>
          <a:prstGeom prst="rect">
            <a:avLst/>
          </a:prstGeom>
          <a:noFill/>
          <a:ln w="9525">
            <a:noFill/>
            <a:miter lim="800000"/>
            <a:headEnd/>
            <a:tailEnd/>
          </a:ln>
          <a:effectLst/>
        </p:spPr>
        <p:txBody>
          <a:bodyPr wrap="square">
            <a:spAutoFit/>
          </a:bodyPr>
          <a:lstStyle/>
          <a:p>
            <a:pPr eaLnBrk="1" hangingPunct="1">
              <a:spcBef>
                <a:spcPct val="50000"/>
              </a:spcBef>
            </a:pPr>
            <a:r>
              <a:rPr lang="en-US" sz="2100" dirty="0">
                <a:latin typeface="Arial" pitchFamily="34" charset="0"/>
                <a:cs typeface="Arial" pitchFamily="34" charset="0"/>
              </a:rPr>
              <a:t>Hibernate sits between your code and the database</a:t>
            </a:r>
          </a:p>
          <a:p>
            <a:pPr eaLnBrk="1" hangingPunct="1">
              <a:spcBef>
                <a:spcPct val="50000"/>
              </a:spcBef>
            </a:pPr>
            <a:r>
              <a:rPr lang="en-US" sz="2100" dirty="0">
                <a:latin typeface="Arial" pitchFamily="34" charset="0"/>
                <a:cs typeface="Arial" pitchFamily="34" charset="0"/>
              </a:rPr>
              <a:t>Maps persistent objects to tables in the database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project</a:t>
            </a:r>
          </a:p>
        </p:txBody>
      </p:sp>
    </p:spTree>
    <p:extLst>
      <p:ext uri="{BB962C8B-B14F-4D97-AF65-F5344CB8AC3E}">
        <p14:creationId xmlns:p14="http://schemas.microsoft.com/office/powerpoint/2010/main" val="29187329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requirement's</a:t>
            </a:r>
          </a:p>
        </p:txBody>
      </p:sp>
      <p:sp>
        <p:nvSpPr>
          <p:cNvPr id="3" name="Content Placeholder 2"/>
          <p:cNvSpPr>
            <a:spLocks noGrp="1"/>
          </p:cNvSpPr>
          <p:nvPr>
            <p:ph idx="1"/>
          </p:nvPr>
        </p:nvSpPr>
        <p:spPr>
          <a:xfrm>
            <a:off x="938758" y="1268760"/>
            <a:ext cx="7633742" cy="4610833"/>
          </a:xfrm>
        </p:spPr>
        <p:txBody>
          <a:bodyPr>
            <a:normAutofit/>
          </a:bodyPr>
          <a:lstStyle/>
          <a:p>
            <a:pPr lvl="1"/>
            <a:r>
              <a:rPr lang="en-US" sz="4600" b="1" dirty="0"/>
              <a:t>Software Requirement</a:t>
            </a:r>
            <a:r>
              <a:rPr lang="en-US" b="1" dirty="0"/>
              <a:t>:</a:t>
            </a:r>
            <a:endParaRPr lang="en-IN" sz="2200" dirty="0"/>
          </a:p>
          <a:p>
            <a:pPr lvl="0"/>
            <a:r>
              <a:rPr lang="en-IN" dirty="0"/>
              <a:t>Operating System                  :  	Windows 2010</a:t>
            </a:r>
          </a:p>
          <a:p>
            <a:pPr lvl="0"/>
            <a:r>
              <a:rPr lang="en-IN" dirty="0"/>
              <a:t>Languages	                            :   	Java</a:t>
            </a:r>
          </a:p>
          <a:p>
            <a:pPr lvl="0"/>
            <a:r>
              <a:rPr lang="en-IN" dirty="0"/>
              <a:t>Frontend                               : 	 HTML, JavaScript, JSE</a:t>
            </a:r>
          </a:p>
          <a:p>
            <a:pPr lvl="0"/>
            <a:r>
              <a:rPr lang="en-IN" dirty="0"/>
              <a:t>Platform                                :            J2EE </a:t>
            </a:r>
          </a:p>
          <a:p>
            <a:pPr lvl="0"/>
            <a:r>
              <a:rPr lang="en-IN" dirty="0"/>
              <a:t>Web Servers                          : 	 Apache Tomcat 5.0               </a:t>
            </a:r>
          </a:p>
          <a:p>
            <a:pPr lvl="0"/>
            <a:r>
              <a:rPr lang="en-IN" dirty="0"/>
              <a:t>Backend                                 :           My SQL workbench 6.3</a:t>
            </a:r>
          </a:p>
          <a:p>
            <a:pPr lvl="0"/>
            <a:r>
              <a:rPr lang="en-IN" dirty="0"/>
              <a:t>Browser Program                   :	  IE/Mozilla Fireworks</a:t>
            </a:r>
          </a:p>
          <a:p>
            <a:pPr lvl="0"/>
            <a:r>
              <a:rPr lang="en-US" dirty="0"/>
              <a:t>Scripting 	                             :            JSP</a:t>
            </a:r>
            <a:endParaRPr lang="en-IN" sz="1800" dirty="0"/>
          </a:p>
        </p:txBody>
      </p:sp>
    </p:spTree>
    <p:extLst>
      <p:ext uri="{BB962C8B-B14F-4D97-AF65-F5344CB8AC3E}">
        <p14:creationId xmlns:p14="http://schemas.microsoft.com/office/powerpoint/2010/main" val="32782179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IN" dirty="0"/>
              <a:t>PROJECT EXECUTION</a:t>
            </a:r>
          </a:p>
        </p:txBody>
      </p:sp>
    </p:spTree>
    <p:extLst>
      <p:ext uri="{BB962C8B-B14F-4D97-AF65-F5344CB8AC3E}">
        <p14:creationId xmlns:p14="http://schemas.microsoft.com/office/powerpoint/2010/main" val="2709651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827584" y="1052736"/>
            <a:ext cx="7776864" cy="4680520"/>
          </a:xfrm>
          <a:prstGeom prst="rect">
            <a:avLst/>
          </a:prstGeom>
          <a:noFill/>
          <a:ln>
            <a:noFill/>
          </a:ln>
        </p:spPr>
      </p:pic>
    </p:spTree>
    <p:extLst>
      <p:ext uri="{BB962C8B-B14F-4D97-AF65-F5344CB8AC3E}">
        <p14:creationId xmlns:p14="http://schemas.microsoft.com/office/powerpoint/2010/main" val="21176800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899592" y="980728"/>
            <a:ext cx="7704856" cy="4968552"/>
          </a:xfrm>
          <a:prstGeom prst="rect">
            <a:avLst/>
          </a:prstGeom>
          <a:noFill/>
          <a:ln>
            <a:noFill/>
          </a:ln>
        </p:spPr>
      </p:pic>
    </p:spTree>
    <p:extLst>
      <p:ext uri="{BB962C8B-B14F-4D97-AF65-F5344CB8AC3E}">
        <p14:creationId xmlns:p14="http://schemas.microsoft.com/office/powerpoint/2010/main" val="6863399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412776"/>
            <a:ext cx="7416823" cy="4536504"/>
          </a:xfrm>
          <a:prstGeom prst="rect">
            <a:avLst/>
          </a:prstGeom>
          <a:noFill/>
          <a:ln>
            <a:noFill/>
          </a:ln>
        </p:spPr>
      </p:pic>
    </p:spTree>
    <p:extLst>
      <p:ext uri="{BB962C8B-B14F-4D97-AF65-F5344CB8AC3E}">
        <p14:creationId xmlns:p14="http://schemas.microsoft.com/office/powerpoint/2010/main" val="2888360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908720"/>
            <a:ext cx="5943600" cy="707886"/>
          </a:xfrm>
          <a:prstGeom prst="rect">
            <a:avLst/>
          </a:prstGeom>
          <a:noFill/>
        </p:spPr>
        <p:txBody>
          <a:bodyPr wrap="square" rtlCol="0">
            <a:spAutoFit/>
          </a:bodyPr>
          <a:lstStyle/>
          <a:p>
            <a:r>
              <a:rPr lang="en-US" sz="4000" dirty="0">
                <a:ln w="17780" cmpd="sng">
                  <a:solidFill>
                    <a:schemeClr val="accent2">
                      <a:lumMod val="75000"/>
                    </a:schemeClr>
                  </a:solidFill>
                  <a:prstDash val="solid"/>
                  <a:miter lim="800000"/>
                </a:ln>
                <a:effectLst>
                  <a:outerShdw blurRad="50800" algn="tl" rotWithShape="0">
                    <a:srgbClr val="000000"/>
                  </a:outerShdw>
                </a:effectLst>
                <a:latin typeface="Arial" panose="020B0604020202020204" pitchFamily="34" charset="0"/>
                <a:cs typeface="Arial" panose="020B0604020202020204" pitchFamily="34" charset="0"/>
              </a:rPr>
              <a:t>Brief Overview: </a:t>
            </a:r>
            <a:endParaRPr lang="en-IN" sz="4000" dirty="0">
              <a:ln w="17780" cmpd="sng">
                <a:solidFill>
                  <a:schemeClr val="accent2">
                    <a:lumMod val="75000"/>
                  </a:schemeClr>
                </a:solidFill>
                <a:prstDash val="solid"/>
                <a:miter lim="800000"/>
              </a:ln>
              <a:effectLst>
                <a:outerShdw blurRad="50800" algn="tl" rotWithShape="0">
                  <a:srgbClr val="000000"/>
                </a:outerShdw>
              </a:effectLst>
              <a:latin typeface="Arial" panose="020B0604020202020204" pitchFamily="34" charset="0"/>
              <a:cs typeface="Arial" panose="020B0604020202020204" pitchFamily="34" charset="0"/>
            </a:endParaRPr>
          </a:p>
        </p:txBody>
      </p:sp>
      <p:sp>
        <p:nvSpPr>
          <p:cNvPr id="6" name="TextBox 5"/>
          <p:cNvSpPr txBox="1"/>
          <p:nvPr/>
        </p:nvSpPr>
        <p:spPr>
          <a:xfrm>
            <a:off x="2843808" y="2564904"/>
            <a:ext cx="5624264" cy="1938992"/>
          </a:xfrm>
          <a:prstGeom prst="rect">
            <a:avLst/>
          </a:prstGeom>
          <a:noFill/>
        </p:spPr>
        <p:txBody>
          <a:bodyPr wrap="square" rtlCol="0">
            <a:spAutoFit/>
          </a:bodyPr>
          <a:lstStyle/>
          <a:p>
            <a:r>
              <a:rPr lang="en-US" sz="12000" b="1" dirty="0"/>
              <a:t>JAVA</a:t>
            </a:r>
            <a:endParaRPr lang="en-IN" sz="12000" b="1" dirty="0"/>
          </a:p>
        </p:txBody>
      </p:sp>
    </p:spTree>
  </p:cSld>
  <p:clrMapOvr>
    <a:masterClrMapping/>
  </p:clrMapOvr>
  <mc:AlternateContent xmlns:mc="http://schemas.openxmlformats.org/markup-compatibility/2006" xmlns:p14="http://schemas.microsoft.com/office/powerpoint/2010/main">
    <mc:Choice Requires="p14">
      <p:transition spd="slow" p14:dur="1250" advTm="3000">
        <p14:switch dir="r"/>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908720"/>
            <a:ext cx="7560839" cy="4464496"/>
          </a:xfrm>
          <a:prstGeom prst="rect">
            <a:avLst/>
          </a:prstGeom>
          <a:noFill/>
          <a:ln>
            <a:noFill/>
          </a:ln>
        </p:spPr>
      </p:pic>
    </p:spTree>
    <p:extLst>
      <p:ext uri="{BB962C8B-B14F-4D97-AF65-F5344CB8AC3E}">
        <p14:creationId xmlns:p14="http://schemas.microsoft.com/office/powerpoint/2010/main" val="23020287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577080" y="188640"/>
            <a:ext cx="9721080" cy="7200800"/>
          </a:xfrm>
          <a:prstGeom prst="rect">
            <a:avLst/>
          </a:prstGeom>
          <a:noFill/>
          <a:ln>
            <a:noFill/>
          </a:ln>
        </p:spPr>
      </p:pic>
    </p:spTree>
    <p:extLst>
      <p:ext uri="{BB962C8B-B14F-4D97-AF65-F5344CB8AC3E}">
        <p14:creationId xmlns:p14="http://schemas.microsoft.com/office/powerpoint/2010/main" val="3379738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324544" y="-531440"/>
            <a:ext cx="10945216" cy="7389440"/>
          </a:xfrm>
          <a:prstGeom prst="rect">
            <a:avLst/>
          </a:prstGeom>
          <a:noFill/>
          <a:ln>
            <a:noFill/>
          </a:ln>
        </p:spPr>
      </p:pic>
    </p:spTree>
    <p:extLst>
      <p:ext uri="{BB962C8B-B14F-4D97-AF65-F5344CB8AC3E}">
        <p14:creationId xmlns:p14="http://schemas.microsoft.com/office/powerpoint/2010/main" val="11815731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196752"/>
            <a:ext cx="7560839" cy="4536503"/>
          </a:xfrm>
          <a:prstGeom prst="rect">
            <a:avLst/>
          </a:prstGeom>
          <a:noFill/>
          <a:ln>
            <a:noFill/>
          </a:ln>
        </p:spPr>
      </p:pic>
    </p:spTree>
    <p:extLst>
      <p:ext uri="{BB962C8B-B14F-4D97-AF65-F5344CB8AC3E}">
        <p14:creationId xmlns:p14="http://schemas.microsoft.com/office/powerpoint/2010/main" val="20864583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827584" y="1268760"/>
            <a:ext cx="7416823" cy="4320480"/>
          </a:xfrm>
          <a:prstGeom prst="rect">
            <a:avLst/>
          </a:prstGeom>
          <a:noFill/>
          <a:ln>
            <a:noFill/>
          </a:ln>
        </p:spPr>
      </p:pic>
    </p:spTree>
    <p:extLst>
      <p:ext uri="{BB962C8B-B14F-4D97-AF65-F5344CB8AC3E}">
        <p14:creationId xmlns:p14="http://schemas.microsoft.com/office/powerpoint/2010/main" val="8779631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468560" y="-1099664"/>
            <a:ext cx="11593288" cy="7965504"/>
          </a:xfrm>
          <a:prstGeom prst="rect">
            <a:avLst/>
          </a:prstGeom>
          <a:noFill/>
          <a:ln>
            <a:noFill/>
          </a:ln>
        </p:spPr>
      </p:pic>
    </p:spTree>
    <p:extLst>
      <p:ext uri="{BB962C8B-B14F-4D97-AF65-F5344CB8AC3E}">
        <p14:creationId xmlns:p14="http://schemas.microsoft.com/office/powerpoint/2010/main" val="1865335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324544" y="-603448"/>
            <a:ext cx="11161240" cy="8208912"/>
          </a:xfrm>
          <a:prstGeom prst="rect">
            <a:avLst/>
          </a:prstGeom>
          <a:noFill/>
          <a:ln>
            <a:noFill/>
          </a:ln>
        </p:spPr>
      </p:pic>
    </p:spTree>
    <p:extLst>
      <p:ext uri="{BB962C8B-B14F-4D97-AF65-F5344CB8AC3E}">
        <p14:creationId xmlns:p14="http://schemas.microsoft.com/office/powerpoint/2010/main" val="426749741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extLst>
              <a:ext uri="{28A0092B-C50C-407E-A947-70E740481C1C}">
                <a14:useLocalDpi xmlns:a14="http://schemas.microsoft.com/office/drawing/2010/main" val="0"/>
              </a:ext>
            </a:extLst>
          </a:blip>
          <a:srcRect/>
          <a:stretch>
            <a:fillRect/>
          </a:stretch>
        </p:blipFill>
        <p:spPr bwMode="auto">
          <a:xfrm>
            <a:off x="755576" y="0"/>
            <a:ext cx="8784976" cy="6858000"/>
          </a:xfrm>
          <a:prstGeom prst="rect">
            <a:avLst/>
          </a:prstGeom>
          <a:noFill/>
          <a:ln>
            <a:noFill/>
          </a:ln>
        </p:spPr>
      </p:pic>
    </p:spTree>
    <p:extLst>
      <p:ext uri="{BB962C8B-B14F-4D97-AF65-F5344CB8AC3E}">
        <p14:creationId xmlns:p14="http://schemas.microsoft.com/office/powerpoint/2010/main" val="22518936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 </a:t>
            </a:r>
          </a:p>
        </p:txBody>
      </p:sp>
      <p:sp>
        <p:nvSpPr>
          <p:cNvPr id="3" name="Content Placeholder 2"/>
          <p:cNvSpPr>
            <a:spLocks noGrp="1"/>
          </p:cNvSpPr>
          <p:nvPr>
            <p:ph idx="1"/>
          </p:nvPr>
        </p:nvSpPr>
        <p:spPr>
          <a:xfrm>
            <a:off x="883603" y="1522443"/>
            <a:ext cx="7633742" cy="5328592"/>
          </a:xfrm>
        </p:spPr>
        <p:txBody>
          <a:bodyPr/>
          <a:lstStyle/>
          <a:p>
            <a:pPr marL="0" indent="0">
              <a:buNone/>
            </a:pPr>
            <a:r>
              <a:rPr lang="en-IN" sz="3200" dirty="0"/>
              <a:t>INSPECTA ONLINE IDE is a web application providing various technical resources. This is a portal where the visitors can access various resources at one place.</a:t>
            </a:r>
          </a:p>
          <a:p>
            <a:pPr marL="0" indent="0" algn="just">
              <a:buNone/>
            </a:pPr>
            <a:r>
              <a:rPr lang="en-IN" sz="2400" b="1" dirty="0">
                <a:solidFill>
                  <a:schemeClr val="tx1"/>
                </a:solidFill>
              </a:rPr>
              <a:t>Features of All modules are provided to perform different functions separately.</a:t>
            </a:r>
          </a:p>
          <a:p>
            <a:pPr marL="0" indent="0">
              <a:buNone/>
            </a:pPr>
            <a:endParaRPr lang="en-IN" dirty="0"/>
          </a:p>
        </p:txBody>
      </p:sp>
    </p:spTree>
    <p:extLst>
      <p:ext uri="{BB962C8B-B14F-4D97-AF65-F5344CB8AC3E}">
        <p14:creationId xmlns:p14="http://schemas.microsoft.com/office/powerpoint/2010/main" val="21222301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000" dirty="0"/>
              <a:t>Continue……</a:t>
            </a:r>
          </a:p>
        </p:txBody>
      </p:sp>
      <p:sp>
        <p:nvSpPr>
          <p:cNvPr id="3" name="Content Placeholder 2"/>
          <p:cNvSpPr>
            <a:spLocks noGrp="1"/>
          </p:cNvSpPr>
          <p:nvPr>
            <p:ph idx="1"/>
          </p:nvPr>
        </p:nvSpPr>
        <p:spPr>
          <a:xfrm>
            <a:off x="938758" y="1196752"/>
            <a:ext cx="7633742" cy="4682841"/>
          </a:xfrm>
        </p:spPr>
        <p:txBody>
          <a:bodyPr>
            <a:normAutofit/>
          </a:bodyPr>
          <a:lstStyle/>
          <a:p>
            <a:pPr lvl="0"/>
            <a:r>
              <a:rPr lang="en-US" sz="2800" dirty="0"/>
              <a:t>Login module is used to develop high security  because this online ide is logged in after registration and making profile </a:t>
            </a:r>
            <a:endParaRPr lang="en-IN" sz="2800" dirty="0"/>
          </a:p>
          <a:p>
            <a:pPr lvl="0"/>
            <a:r>
              <a:rPr lang="en-US" sz="2800" dirty="0"/>
              <a:t>Profile composed of all details of adding data ,changing password and editing profile .</a:t>
            </a:r>
            <a:endParaRPr lang="en-IN" sz="2800" dirty="0"/>
          </a:p>
          <a:p>
            <a:pPr lvl="0"/>
            <a:r>
              <a:rPr lang="en-US" sz="2800" dirty="0"/>
              <a:t>Services module provides creation Of new project., with new file ,share ,download, upload ,compilation ,execution of project and etc. many more features.  </a:t>
            </a:r>
            <a:endParaRPr lang="en-IN" sz="2800" dirty="0"/>
          </a:p>
          <a:p>
            <a:endParaRPr lang="en-IN" dirty="0"/>
          </a:p>
        </p:txBody>
      </p:sp>
    </p:spTree>
    <p:extLst>
      <p:ext uri="{BB962C8B-B14F-4D97-AF65-F5344CB8AC3E}">
        <p14:creationId xmlns:p14="http://schemas.microsoft.com/office/powerpoint/2010/main" val="4088586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java?</a:t>
            </a:r>
          </a:p>
        </p:txBody>
      </p:sp>
      <p:sp>
        <p:nvSpPr>
          <p:cNvPr id="3" name="Content Placeholder 2"/>
          <p:cNvSpPr>
            <a:spLocks noGrp="1"/>
          </p:cNvSpPr>
          <p:nvPr>
            <p:ph idx="1"/>
          </p:nvPr>
        </p:nvSpPr>
        <p:spPr>
          <a:xfrm>
            <a:off x="755576" y="1128451"/>
            <a:ext cx="8291264" cy="5357192"/>
          </a:xfrm>
        </p:spPr>
        <p:txBody>
          <a:bodyPr>
            <a:noAutofit/>
          </a:bodyPr>
          <a:lstStyle/>
          <a:p>
            <a:pPr>
              <a:lnSpc>
                <a:spcPct val="110000"/>
              </a:lnSpc>
              <a:buClr>
                <a:schemeClr val="tx2"/>
              </a:buClr>
              <a:buSzPct val="75000"/>
              <a:buNone/>
            </a:pPr>
            <a:r>
              <a:rPr lang="en-US" sz="2400" b="1" dirty="0">
                <a:latin typeface="Times New Roman" pitchFamily="18" charset="0"/>
              </a:rPr>
              <a:t>   </a:t>
            </a:r>
            <a:r>
              <a:rPr lang="en-IN" sz="2400" b="1" dirty="0"/>
              <a:t>Java</a:t>
            </a:r>
            <a:r>
              <a:rPr lang="en-IN" sz="2400" dirty="0"/>
              <a:t> is a </a:t>
            </a:r>
            <a:r>
              <a:rPr lang="en-IN" sz="2400" dirty="0">
                <a:hlinkClick r:id="rId2" tooltip="Computer programming language"/>
              </a:rPr>
              <a:t>computer programming  language</a:t>
            </a:r>
            <a:r>
              <a:rPr lang="en-IN" sz="2400" dirty="0"/>
              <a:t> </a:t>
            </a:r>
          </a:p>
          <a:p>
            <a:pPr>
              <a:lnSpc>
                <a:spcPct val="110000"/>
              </a:lnSpc>
              <a:buClr>
                <a:schemeClr val="tx2"/>
              </a:buClr>
              <a:buSzPct val="75000"/>
              <a:buFont typeface="Monotype Sorts" pitchFamily="2" charset="2"/>
              <a:buChar char="F"/>
            </a:pPr>
            <a:r>
              <a:rPr lang="en-IN" sz="2400" dirty="0"/>
              <a:t>It is intended to let application developers "</a:t>
            </a:r>
            <a:r>
              <a:rPr lang="en-IN" sz="2400" dirty="0">
                <a:hlinkClick r:id="rId3" tooltip="Write once, run anywhere"/>
              </a:rPr>
              <a:t>write once, run anywhere</a:t>
            </a:r>
            <a:r>
              <a:rPr lang="en-IN" sz="2400" dirty="0"/>
              <a:t>" (WORA).</a:t>
            </a:r>
          </a:p>
          <a:p>
            <a:pPr>
              <a:lnSpc>
                <a:spcPct val="110000"/>
              </a:lnSpc>
              <a:buClr>
                <a:schemeClr val="tx2"/>
              </a:buClr>
              <a:buSzPct val="75000"/>
              <a:buFont typeface="Monotype Sorts" pitchFamily="2" charset="2"/>
              <a:buChar char="F"/>
            </a:pPr>
            <a:r>
              <a:rPr lang="en-IN" sz="2400" dirty="0"/>
              <a:t>Java applications are typically </a:t>
            </a:r>
            <a:r>
              <a:rPr lang="en-IN" sz="2400" dirty="0">
                <a:hlinkClick r:id="rId4" tooltip="Compiler"/>
              </a:rPr>
              <a:t>compiled</a:t>
            </a:r>
            <a:r>
              <a:rPr lang="en-IN" sz="2400" dirty="0"/>
              <a:t> to </a:t>
            </a:r>
            <a:r>
              <a:rPr lang="en-IN" sz="2400" dirty="0">
                <a:hlinkClick r:id="rId5" tooltip="Java bytecode"/>
              </a:rPr>
              <a:t>bytecode</a:t>
            </a:r>
            <a:r>
              <a:rPr lang="en-IN" sz="2400" dirty="0"/>
              <a:t> (</a:t>
            </a:r>
            <a:r>
              <a:rPr lang="en-IN" sz="2400" dirty="0">
                <a:hlinkClick r:id="rId6" tooltip="Class (file format)"/>
              </a:rPr>
              <a:t>class file</a:t>
            </a:r>
            <a:r>
              <a:rPr lang="en-IN" sz="2400" dirty="0"/>
              <a:t>) that can run on any </a:t>
            </a:r>
            <a:r>
              <a:rPr lang="en-IN" sz="2400" dirty="0">
                <a:hlinkClick r:id="rId7" tooltip="Java virtual machine"/>
              </a:rPr>
              <a:t>Java virtual machine</a:t>
            </a:r>
            <a:r>
              <a:rPr lang="en-IN" sz="2400" dirty="0"/>
              <a:t> (JVM) regardless of </a:t>
            </a:r>
            <a:r>
              <a:rPr lang="en-IN" sz="2400" dirty="0">
                <a:hlinkClick r:id="rId8" tooltip="Computer architecture"/>
              </a:rPr>
              <a:t>computer architecture</a:t>
            </a:r>
            <a:r>
              <a:rPr lang="en-IN" sz="2400" dirty="0"/>
              <a:t>.</a:t>
            </a:r>
          </a:p>
          <a:p>
            <a:pPr>
              <a:lnSpc>
                <a:spcPct val="110000"/>
              </a:lnSpc>
              <a:buClr>
                <a:schemeClr val="tx2"/>
              </a:buClr>
              <a:buSzPct val="75000"/>
              <a:buFont typeface="Monotype Sorts" pitchFamily="2" charset="2"/>
              <a:buChar char="F"/>
            </a:pPr>
            <a:r>
              <a:rPr lang="en-IN" sz="2400" dirty="0"/>
              <a:t> Java is, as of 2014, one of the most popular programming languages in use, particularly for client-server web applications.</a:t>
            </a:r>
          </a:p>
          <a:p>
            <a:pPr>
              <a:lnSpc>
                <a:spcPct val="110000"/>
              </a:lnSpc>
              <a:buClr>
                <a:schemeClr val="tx2"/>
              </a:buClr>
              <a:buSzPct val="75000"/>
              <a:buFont typeface="Monotype Sorts" pitchFamily="2" charset="2"/>
              <a:buChar char="F"/>
            </a:pPr>
            <a:r>
              <a:rPr lang="en-US" sz="2400" dirty="0"/>
              <a:t>Java is the Internet programming language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000" dirty="0"/>
              <a:t>Continue……</a:t>
            </a:r>
          </a:p>
        </p:txBody>
      </p:sp>
      <p:sp>
        <p:nvSpPr>
          <p:cNvPr id="3" name="Content Placeholder 2"/>
          <p:cNvSpPr>
            <a:spLocks noGrp="1"/>
          </p:cNvSpPr>
          <p:nvPr>
            <p:ph idx="1"/>
          </p:nvPr>
        </p:nvSpPr>
        <p:spPr>
          <a:xfrm>
            <a:off x="938758" y="1124744"/>
            <a:ext cx="7633742" cy="5544616"/>
          </a:xfrm>
        </p:spPr>
        <p:txBody>
          <a:bodyPr/>
          <a:lstStyle/>
          <a:p>
            <a:pPr marL="0" indent="0">
              <a:buNone/>
            </a:pPr>
            <a:r>
              <a:rPr lang="en-US" sz="2800" b="1" dirty="0"/>
              <a:t>ADVANTEGES OF PROJECT</a:t>
            </a:r>
            <a:r>
              <a:rPr lang="en-US" sz="2800" dirty="0"/>
              <a:t>:</a:t>
            </a:r>
            <a:endParaRPr lang="en-IN" sz="2800" dirty="0"/>
          </a:p>
          <a:p>
            <a:pPr lvl="0" fontAlgn="base"/>
            <a:r>
              <a:rPr lang="en-IN" sz="2800" dirty="0"/>
              <a:t>It is fast, simple, cost efficient and reliable. </a:t>
            </a:r>
          </a:p>
          <a:p>
            <a:pPr lvl="0" fontAlgn="base"/>
            <a:r>
              <a:rPr lang="en-IN" sz="2800" dirty="0"/>
              <a:t>Reduce manual work by saving file in service module. </a:t>
            </a:r>
          </a:p>
          <a:p>
            <a:pPr lvl="0" fontAlgn="base"/>
            <a:r>
              <a:rPr lang="en-IN" sz="2800" dirty="0"/>
              <a:t>Avoids data redundancy and inconsistency. </a:t>
            </a:r>
          </a:p>
          <a:p>
            <a:pPr lvl="0" fontAlgn="base"/>
            <a:r>
              <a:rPr lang="en-IN" sz="2800" dirty="0"/>
              <a:t>Very user-friendly. </a:t>
            </a:r>
          </a:p>
          <a:p>
            <a:pPr lvl="0" fontAlgn="base"/>
            <a:r>
              <a:rPr lang="en-IN" sz="2800" dirty="0"/>
              <a:t>Easy accessibility of data. </a:t>
            </a:r>
          </a:p>
          <a:p>
            <a:pPr lvl="0" fontAlgn="base"/>
            <a:r>
              <a:rPr lang="en-IN" sz="2800" dirty="0"/>
              <a:t>Provides more security and integrity to data. </a:t>
            </a:r>
          </a:p>
          <a:p>
            <a:endParaRPr lang="en-IN" dirty="0"/>
          </a:p>
        </p:txBody>
      </p:sp>
    </p:spTree>
    <p:extLst>
      <p:ext uri="{BB962C8B-B14F-4D97-AF65-F5344CB8AC3E}">
        <p14:creationId xmlns:p14="http://schemas.microsoft.com/office/powerpoint/2010/main" val="39375022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0" y="2438400"/>
            <a:ext cx="6172200" cy="1446550"/>
          </a:xfrm>
          <a:prstGeom prst="rect">
            <a:avLst/>
          </a:prstGeom>
          <a:noFill/>
        </p:spPr>
        <p:txBody>
          <a:bodyPr wrap="square" rtlCol="0">
            <a:spAutoFit/>
          </a:bodyPr>
          <a:lstStyle/>
          <a:p>
            <a:r>
              <a:rPr lang="en-US" sz="8800"/>
              <a:t>THANK  U</a:t>
            </a:r>
            <a:endParaRPr lang="en-IN" sz="8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path" presetSubtype="0" accel="50000" decel="50000" fill="hold" grpId="0" nodeType="withEffect">
                                  <p:stCondLst>
                                    <p:cond delay="0"/>
                                  </p:stCondLst>
                                  <p:childTnLst>
                                    <p:animMotion origin="layout" path="M -0.4375 -0.3831 L 0.22083 0.35023 " pathEditMode="relative" rAng="0" ptsTypes="AA">
                                      <p:cBhvr>
                                        <p:cTn id="6" dur="2000" fill="hold"/>
                                        <p:tgtEl>
                                          <p:spTgt spid="2"/>
                                        </p:tgtEl>
                                        <p:attrNameLst>
                                          <p:attrName>ppt_x</p:attrName>
                                          <p:attrName>ppt_y</p:attrName>
                                        </p:attrNameLst>
                                      </p:cBhvr>
                                      <p:rCtr x="32900" y="367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Java's History</a:t>
            </a:r>
            <a:endParaRPr lang="en-IN" dirty="0"/>
          </a:p>
        </p:txBody>
      </p:sp>
      <p:sp>
        <p:nvSpPr>
          <p:cNvPr id="3" name="Content Placeholder 2"/>
          <p:cNvSpPr>
            <a:spLocks noGrp="1"/>
          </p:cNvSpPr>
          <p:nvPr>
            <p:ph idx="1"/>
          </p:nvPr>
        </p:nvSpPr>
        <p:spPr>
          <a:xfrm>
            <a:off x="938758" y="1874518"/>
            <a:ext cx="7633742" cy="4005076"/>
          </a:xfrm>
        </p:spPr>
        <p:txBody>
          <a:bodyPr>
            <a:normAutofit fontScale="92500" lnSpcReduction="20000"/>
          </a:bodyPr>
          <a:lstStyle/>
          <a:p>
            <a:r>
              <a:rPr lang="en-IN" sz="2800" dirty="0"/>
              <a:t>Java was originally developed by </a:t>
            </a:r>
            <a:r>
              <a:rPr lang="en-IN" sz="2800" dirty="0">
                <a:hlinkClick r:id="rId2" tooltip="James Gosling"/>
              </a:rPr>
              <a:t>James Gosling</a:t>
            </a:r>
            <a:r>
              <a:rPr lang="en-IN" sz="2800" dirty="0"/>
              <a:t> at </a:t>
            </a:r>
            <a:r>
              <a:rPr lang="en-IN" sz="2800" dirty="0">
                <a:hlinkClick r:id="rId3" tooltip="Sun Microsystems"/>
              </a:rPr>
              <a:t>Sun Microsystems</a:t>
            </a:r>
            <a:r>
              <a:rPr lang="en-IN" sz="2800" dirty="0"/>
              <a:t> (which has since </a:t>
            </a:r>
            <a:r>
              <a:rPr lang="en-IN" sz="2800" dirty="0">
                <a:hlinkClick r:id="rId4" tooltip="Sun acquisition by Oracle"/>
              </a:rPr>
              <a:t>merged into Oracle Corporation</a:t>
            </a:r>
            <a:r>
              <a:rPr lang="en-IN" sz="2800" dirty="0"/>
              <a:t>).</a:t>
            </a:r>
          </a:p>
          <a:p>
            <a:r>
              <a:rPr lang="en-US" sz="2800" dirty="0"/>
              <a:t>Originally named OAK in 1991</a:t>
            </a:r>
          </a:p>
          <a:p>
            <a:r>
              <a:rPr lang="en-US" sz="2800" dirty="0"/>
              <a:t>First non commercial version in 1994</a:t>
            </a:r>
          </a:p>
          <a:p>
            <a:r>
              <a:rPr lang="en-US" sz="2800" dirty="0"/>
              <a:t>Renamed and modified to Java in 1995 and </a:t>
            </a:r>
            <a:r>
              <a:rPr lang="en-IN" sz="2800" dirty="0"/>
              <a:t>released as a core component of Sun Microsystems' </a:t>
            </a:r>
            <a:r>
              <a:rPr lang="en-IN" sz="2800" dirty="0">
                <a:hlinkClick r:id="rId5" tooltip="Java (software platform)"/>
              </a:rPr>
              <a:t>Java platform</a:t>
            </a:r>
            <a:r>
              <a:rPr lang="en-IN" sz="2800" dirty="0"/>
              <a:t>. </a:t>
            </a:r>
            <a:endParaRPr lang="en-US" sz="2800" dirty="0"/>
          </a:p>
          <a:p>
            <a:r>
              <a:rPr lang="en-US" sz="2800" dirty="0"/>
              <a:t>First Commercial version in late 1995</a:t>
            </a:r>
          </a:p>
          <a:p>
            <a:endParaRPr lang="en-IN"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Java Technology</a:t>
            </a:r>
            <a:endParaRPr lang="en-IN" u="sng" dirty="0"/>
          </a:p>
        </p:txBody>
      </p:sp>
      <p:sp>
        <p:nvSpPr>
          <p:cNvPr id="3" name="Content Placeholder 2"/>
          <p:cNvSpPr>
            <a:spLocks noGrp="1"/>
          </p:cNvSpPr>
          <p:nvPr>
            <p:ph idx="1"/>
          </p:nvPr>
        </p:nvSpPr>
        <p:spPr>
          <a:xfrm>
            <a:off x="500034" y="2285992"/>
            <a:ext cx="8229600" cy="2357454"/>
          </a:xfrm>
        </p:spPr>
        <p:txBody>
          <a:bodyPr>
            <a:normAutofit fontScale="92500"/>
          </a:bodyPr>
          <a:lstStyle/>
          <a:p>
            <a:pPr marL="571500" indent="-571500">
              <a:lnSpc>
                <a:spcPct val="90000"/>
              </a:lnSpc>
            </a:pPr>
            <a:r>
              <a:rPr lang="en-US" sz="3600" dirty="0"/>
              <a:t>What is Java?</a:t>
            </a:r>
          </a:p>
          <a:p>
            <a:pPr marL="571500" indent="-571500">
              <a:lnSpc>
                <a:spcPct val="90000"/>
              </a:lnSpc>
            </a:pPr>
            <a:endParaRPr lang="en-US" sz="3600" dirty="0"/>
          </a:p>
          <a:p>
            <a:pPr marL="571500" indent="-571500">
              <a:lnSpc>
                <a:spcPct val="90000"/>
              </a:lnSpc>
              <a:buFont typeface="Wingdings" pitchFamily="2" charset="2"/>
              <a:buNone/>
            </a:pPr>
            <a:r>
              <a:rPr lang="en-US" sz="4000" dirty="0"/>
              <a:t>     Java technology is both a </a:t>
            </a:r>
            <a:r>
              <a:rPr lang="en-US" sz="4000" dirty="0">
                <a:solidFill>
                  <a:srgbClr val="FF0000"/>
                </a:solidFill>
              </a:rPr>
              <a:t>programming language</a:t>
            </a:r>
            <a:r>
              <a:rPr lang="en-US" sz="4000" dirty="0"/>
              <a:t> and </a:t>
            </a:r>
            <a:r>
              <a:rPr lang="en-US" sz="4000" dirty="0">
                <a:solidFill>
                  <a:srgbClr val="FF0000"/>
                </a:solidFill>
              </a:rPr>
              <a:t>a platform.</a:t>
            </a:r>
          </a:p>
          <a:p>
            <a:pPr marL="571500" indent="-571500">
              <a:lnSpc>
                <a:spcPct val="90000"/>
              </a:lnSpc>
              <a:buFont typeface="Wingdings" pitchFamily="2" charset="2"/>
              <a:buNone/>
            </a:pPr>
            <a:endParaRPr lang="en-US" sz="4000" dirty="0"/>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846073287"/>
              </p:ext>
            </p:extLst>
          </p:nvPr>
        </p:nvGraphicFramePr>
        <p:xfrm>
          <a:off x="2847976" y="2078002"/>
          <a:ext cx="4532336" cy="42194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755576" y="-8722"/>
            <a:ext cx="8102704" cy="2086725"/>
          </a:xfrm>
          <a:prstGeom prst="rect">
            <a:avLst/>
          </a:prstGeom>
          <a:noFill/>
        </p:spPr>
        <p:txBody>
          <a:bodyPr wrap="square" rtlCol="0">
            <a:spAutoFit/>
          </a:bodyPr>
          <a:lstStyle/>
          <a:p>
            <a:pPr marL="571500" indent="-571500">
              <a:lnSpc>
                <a:spcPct val="90000"/>
              </a:lnSpc>
              <a:buFont typeface="Wingdings" pitchFamily="2" charset="2"/>
              <a:buNone/>
            </a:pPr>
            <a:r>
              <a:rPr lang="en-US" sz="2800" b="1" dirty="0">
                <a:solidFill>
                  <a:schemeClr val="accent2"/>
                </a:solidFill>
              </a:rPr>
              <a:t> </a:t>
            </a:r>
            <a:r>
              <a:rPr lang="en-US" sz="3200" b="1" dirty="0"/>
              <a:t>The Java Programming Language</a:t>
            </a:r>
          </a:p>
          <a:p>
            <a:pPr marL="571500" indent="-571500" algn="just">
              <a:lnSpc>
                <a:spcPct val="90000"/>
              </a:lnSpc>
              <a:buFont typeface="Wingdings" pitchFamily="2" charset="2"/>
              <a:buNone/>
            </a:pPr>
            <a:r>
              <a:rPr lang="en-US" sz="2800" dirty="0"/>
              <a:t>The Java programming language is a high-level</a:t>
            </a:r>
          </a:p>
          <a:p>
            <a:pPr marL="571500" indent="-571500" algn="just">
              <a:lnSpc>
                <a:spcPct val="90000"/>
              </a:lnSpc>
              <a:buFont typeface="Wingdings" pitchFamily="2" charset="2"/>
              <a:buNone/>
            </a:pPr>
            <a:r>
              <a:rPr lang="en-US" sz="2800" dirty="0"/>
              <a:t> language that can be characterized by all of the</a:t>
            </a:r>
          </a:p>
          <a:p>
            <a:pPr marL="571500" indent="-571500" algn="just">
              <a:lnSpc>
                <a:spcPct val="90000"/>
              </a:lnSpc>
              <a:buFont typeface="Wingdings" pitchFamily="2" charset="2"/>
              <a:buNone/>
            </a:pPr>
            <a:r>
              <a:rPr lang="en-US" sz="2800" dirty="0"/>
              <a:t>following buzzwords:</a:t>
            </a:r>
          </a:p>
          <a:p>
            <a:pPr marL="571500" indent="-571500">
              <a:lnSpc>
                <a:spcPct val="90000"/>
              </a:lnSpc>
              <a:buFont typeface="Wingdings" pitchFamily="2" charset="2"/>
              <a:buNone/>
            </a:pPr>
            <a:endParaRPr lang="en-US" sz="2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0"/>
            <a:ext cx="8429684" cy="3357586"/>
          </a:xfrm>
        </p:spPr>
        <p:txBody>
          <a:bodyPr>
            <a:normAutofit fontScale="92500" lnSpcReduction="10000"/>
          </a:bodyPr>
          <a:lstStyle/>
          <a:p>
            <a:pPr marL="571500" indent="-571500">
              <a:lnSpc>
                <a:spcPct val="90000"/>
              </a:lnSpc>
              <a:buNone/>
            </a:pPr>
            <a:endParaRPr lang="en-US" sz="4400" dirty="0"/>
          </a:p>
          <a:p>
            <a:pPr marL="571500" indent="-571500">
              <a:lnSpc>
                <a:spcPct val="90000"/>
              </a:lnSpc>
              <a:buFont typeface="Wingdings" pitchFamily="2" charset="2"/>
              <a:buNone/>
            </a:pPr>
            <a:r>
              <a:rPr lang="en-US" dirty="0"/>
              <a:t>	</a:t>
            </a:r>
            <a:r>
              <a:rPr lang="en-US" sz="4000" dirty="0"/>
              <a:t>The Java Platform</a:t>
            </a:r>
          </a:p>
          <a:p>
            <a:pPr marL="571500" indent="-571500" algn="just">
              <a:lnSpc>
                <a:spcPct val="90000"/>
              </a:lnSpc>
              <a:buFont typeface="Wingdings" pitchFamily="2" charset="2"/>
              <a:buNone/>
            </a:pPr>
            <a:r>
              <a:rPr lang="en-US" sz="4000" dirty="0"/>
              <a:t>	</a:t>
            </a:r>
            <a:r>
              <a:rPr lang="en-US" sz="2800" dirty="0">
                <a:latin typeface="Times New Roman" panose="02020603050405020304" pitchFamily="18" charset="0"/>
                <a:cs typeface="Times New Roman" panose="02020603050405020304" pitchFamily="18" charset="0"/>
              </a:rPr>
              <a:t>A </a:t>
            </a:r>
            <a:r>
              <a:rPr lang="en-US" sz="2800" i="1" dirty="0">
                <a:latin typeface="Times New Roman" panose="02020603050405020304" pitchFamily="18" charset="0"/>
                <a:cs typeface="Times New Roman" panose="02020603050405020304" pitchFamily="18" charset="0"/>
              </a:rPr>
              <a:t>platform</a:t>
            </a:r>
            <a:r>
              <a:rPr lang="en-US" sz="2800" dirty="0">
                <a:latin typeface="Times New Roman" panose="02020603050405020304" pitchFamily="18" charset="0"/>
                <a:cs typeface="Times New Roman" panose="02020603050405020304" pitchFamily="18" charset="0"/>
              </a:rPr>
              <a:t> is the hardware or software environment in which a program runs. Some of the most popular platforms are Microsoft Windows, Linux, Solaris OS, and Mac OS. Most platforms can be described as a combination of the operating system and underlying hardware. </a:t>
            </a:r>
          </a:p>
          <a:p>
            <a:pPr marL="571500" indent="-571500" algn="just">
              <a:lnSpc>
                <a:spcPct val="90000"/>
              </a:lnSpc>
              <a:buFont typeface="Wingdings" pitchFamily="2" charset="2"/>
              <a:buNone/>
            </a:pPr>
            <a:endParaRPr lang="en-US" sz="2800" dirty="0">
              <a:latin typeface="Times New Roman" panose="02020603050405020304" pitchFamily="18" charset="0"/>
              <a:cs typeface="Times New Roman" panose="02020603050405020304" pitchFamily="18" charset="0"/>
            </a:endParaRPr>
          </a:p>
          <a:p>
            <a:endParaRPr lang="en-IN" dirty="0"/>
          </a:p>
        </p:txBody>
      </p:sp>
      <p:graphicFrame>
        <p:nvGraphicFramePr>
          <p:cNvPr id="5" name="Diagram 4"/>
          <p:cNvGraphicFramePr/>
          <p:nvPr>
            <p:extLst>
              <p:ext uri="{D42A27DB-BD31-4B8C-83A1-F6EECF244321}">
                <p14:modId xmlns:p14="http://schemas.microsoft.com/office/powerpoint/2010/main" val="307965707"/>
              </p:ext>
            </p:extLst>
          </p:nvPr>
        </p:nvGraphicFramePr>
        <p:xfrm>
          <a:off x="1571604" y="3357586"/>
          <a:ext cx="6600796" cy="3095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000" fill="hold"/>
                                        <p:tgtEl>
                                          <p:spTgt spid="5"/>
                                        </p:tgtEl>
                                        <p:attrNameLst>
                                          <p:attrName>ppt_x</p:attrName>
                                        </p:attrNameLst>
                                      </p:cBhvr>
                                      <p:tavLst>
                                        <p:tav tm="0">
                                          <p:val>
                                            <p:strVal val="#ppt_x"/>
                                          </p:val>
                                        </p:tav>
                                        <p:tav tm="100000">
                                          <p:val>
                                            <p:strVal val="#ppt_x"/>
                                          </p:val>
                                        </p:tav>
                                      </p:tavLst>
                                    </p:anim>
                                    <p:anim calcmode="lin" valueType="num">
                                      <p:cBhvr additive="base">
                                        <p:cTn id="8" dur="2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TM10001106[[fn=Badge]]</Template>
  <TotalTime>1375</TotalTime>
  <Words>1669</Words>
  <Application>Microsoft Office PowerPoint</Application>
  <PresentationFormat>On-screen Show (4:3)</PresentationFormat>
  <Paragraphs>286</Paragraphs>
  <Slides>51</Slides>
  <Notes>5</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51</vt:i4>
      </vt:variant>
    </vt:vector>
  </HeadingPairs>
  <TitlesOfParts>
    <vt:vector size="67" baseType="lpstr">
      <vt:lpstr>Arial Unicode MS</vt:lpstr>
      <vt:lpstr>Aharoni</vt:lpstr>
      <vt:lpstr>Algerian</vt:lpstr>
      <vt:lpstr>Arial</vt:lpstr>
      <vt:lpstr>Arial Black</vt:lpstr>
      <vt:lpstr>Bell MT</vt:lpstr>
      <vt:lpstr>Calibri</vt:lpstr>
      <vt:lpstr>Century Gothic</vt:lpstr>
      <vt:lpstr>Gill Sans MT</vt:lpstr>
      <vt:lpstr>Impact</vt:lpstr>
      <vt:lpstr>Monotype Sorts</vt:lpstr>
      <vt:lpstr>Palatino</vt:lpstr>
      <vt:lpstr>Times New Roman</vt:lpstr>
      <vt:lpstr>Verdana</vt:lpstr>
      <vt:lpstr>Wingdings</vt:lpstr>
      <vt:lpstr>Badge</vt:lpstr>
      <vt:lpstr>PowerPoint Presentation</vt:lpstr>
      <vt:lpstr>INDEX</vt:lpstr>
      <vt:lpstr>COMPANY PROFILE</vt:lpstr>
      <vt:lpstr>PowerPoint Presentation</vt:lpstr>
      <vt:lpstr>What is java?</vt:lpstr>
      <vt:lpstr>Java's History</vt:lpstr>
      <vt:lpstr>Java Technology</vt:lpstr>
      <vt:lpstr>PowerPoint Presentation</vt:lpstr>
      <vt:lpstr>PowerPoint Presentation</vt:lpstr>
      <vt:lpstr>Different Editions of Java</vt:lpstr>
      <vt:lpstr>Starting J2EE </vt:lpstr>
      <vt:lpstr>Why J2EE?</vt:lpstr>
      <vt:lpstr>J2EE Tiers</vt:lpstr>
      <vt:lpstr>Servlets</vt:lpstr>
      <vt:lpstr>What are Servlets?</vt:lpstr>
      <vt:lpstr>Tasks of a Servlet</vt:lpstr>
      <vt:lpstr>Servlet life cycle</vt:lpstr>
      <vt:lpstr>     Transfer Of Control</vt:lpstr>
      <vt:lpstr>Database Handling</vt:lpstr>
      <vt:lpstr>PowerPoint Presentation</vt:lpstr>
      <vt:lpstr>PowerPoint Presentation</vt:lpstr>
      <vt:lpstr>Java Server Pages</vt:lpstr>
      <vt:lpstr>Working of JSP…</vt:lpstr>
      <vt:lpstr>JSP v/s Servlets</vt:lpstr>
      <vt:lpstr>What is Struts ?</vt:lpstr>
      <vt:lpstr>Why Struts?</vt:lpstr>
      <vt:lpstr>Web Xml File</vt:lpstr>
      <vt:lpstr>Example: web.xml</vt:lpstr>
      <vt:lpstr>Hibernate: An Introduction</vt:lpstr>
      <vt:lpstr>Object-Relational Mapping</vt:lpstr>
      <vt:lpstr>Why Hibernate and not JDBC? </vt:lpstr>
      <vt:lpstr>Hibernate vs. JDBC (an example)</vt:lpstr>
      <vt:lpstr>PowerPoint Presentation</vt:lpstr>
      <vt:lpstr>project</vt:lpstr>
      <vt:lpstr>requirement's</vt:lpstr>
      <vt:lpstr>PROJECT EXECUTION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vt:lpstr>
      <vt:lpstr>Continue……</vt:lpstr>
      <vt:lpstr>Continue……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Jyoti</cp:lastModifiedBy>
  <cp:revision>48</cp:revision>
  <dcterms:created xsi:type="dcterms:W3CDTF">2014-09-04T03:19:39Z</dcterms:created>
  <dcterms:modified xsi:type="dcterms:W3CDTF">2025-03-27T06:12:05Z</dcterms:modified>
</cp:coreProperties>
</file>

<file path=docProps/thumbnail.jpeg>
</file>